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87"/>
  </p:notesMasterIdLst>
  <p:sldIdLst>
    <p:sldId id="256" r:id="rId5"/>
    <p:sldId id="257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258" r:id="rId14"/>
    <p:sldId id="261" r:id="rId15"/>
    <p:sldId id="259" r:id="rId16"/>
    <p:sldId id="262" r:id="rId17"/>
    <p:sldId id="263" r:id="rId18"/>
    <p:sldId id="264" r:id="rId19"/>
    <p:sldId id="273" r:id="rId20"/>
    <p:sldId id="266" r:id="rId21"/>
    <p:sldId id="290" r:id="rId22"/>
    <p:sldId id="267" r:id="rId23"/>
    <p:sldId id="268" r:id="rId24"/>
    <p:sldId id="269" r:id="rId25"/>
    <p:sldId id="270" r:id="rId26"/>
    <p:sldId id="271" r:id="rId27"/>
    <p:sldId id="272" r:id="rId28"/>
    <p:sldId id="274" r:id="rId29"/>
    <p:sldId id="275" r:id="rId30"/>
    <p:sldId id="278" r:id="rId31"/>
    <p:sldId id="276" r:id="rId32"/>
    <p:sldId id="277" r:id="rId33"/>
    <p:sldId id="279" r:id="rId34"/>
    <p:sldId id="282" r:id="rId35"/>
    <p:sldId id="283" r:id="rId36"/>
    <p:sldId id="284" r:id="rId37"/>
    <p:sldId id="285" r:id="rId38"/>
    <p:sldId id="281" r:id="rId39"/>
    <p:sldId id="286" r:id="rId40"/>
    <p:sldId id="287" r:id="rId41"/>
    <p:sldId id="288" r:id="rId42"/>
    <p:sldId id="289" r:id="rId43"/>
    <p:sldId id="292" r:id="rId44"/>
    <p:sldId id="303" r:id="rId45"/>
    <p:sldId id="301" r:id="rId46"/>
    <p:sldId id="304" r:id="rId47"/>
    <p:sldId id="305" r:id="rId48"/>
    <p:sldId id="306" r:id="rId49"/>
    <p:sldId id="307" r:id="rId50"/>
    <p:sldId id="296" r:id="rId51"/>
    <p:sldId id="300" r:id="rId52"/>
    <p:sldId id="299" r:id="rId53"/>
    <p:sldId id="308" r:id="rId54"/>
    <p:sldId id="309" r:id="rId55"/>
    <p:sldId id="310" r:id="rId56"/>
    <p:sldId id="311" r:id="rId57"/>
    <p:sldId id="312" r:id="rId58"/>
    <p:sldId id="316" r:id="rId59"/>
    <p:sldId id="313" r:id="rId60"/>
    <p:sldId id="317" r:id="rId61"/>
    <p:sldId id="314" r:id="rId62"/>
    <p:sldId id="318" r:id="rId63"/>
    <p:sldId id="322" r:id="rId64"/>
    <p:sldId id="315" r:id="rId65"/>
    <p:sldId id="319" r:id="rId66"/>
    <p:sldId id="323" r:id="rId67"/>
    <p:sldId id="324" r:id="rId68"/>
    <p:sldId id="320" r:id="rId69"/>
    <p:sldId id="325" r:id="rId70"/>
    <p:sldId id="321" r:id="rId71"/>
    <p:sldId id="327" r:id="rId72"/>
    <p:sldId id="326" r:id="rId73"/>
    <p:sldId id="328" r:id="rId74"/>
    <p:sldId id="329" r:id="rId75"/>
    <p:sldId id="331" r:id="rId76"/>
    <p:sldId id="332" r:id="rId77"/>
    <p:sldId id="333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28" autoAdjust="0"/>
  </p:normalViewPr>
  <p:slideViewPr>
    <p:cSldViewPr>
      <p:cViewPr varScale="1">
        <p:scale>
          <a:sx n="102" d="100"/>
          <a:sy n="102" d="100"/>
        </p:scale>
        <p:origin x="2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viewProps" Target="view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theme" Target="theme/theme1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90D9C-BF48-47D8-A602-534A47337EA8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2F0EA-3FD7-4B75-96FA-CA34CC000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94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2F0EA-3FD7-4B75-96FA-CA34CC000DA5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77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E0EB-74BF-4A74-9405-EFA254CDFF91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A96F0-5FFA-4318-84D9-E15B380C8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3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E0EB-74BF-4A74-9405-EFA254CDFF91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A96F0-5FFA-4318-84D9-E15B380C8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2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E0EB-74BF-4A74-9405-EFA254CDFF91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A96F0-5FFA-4318-84D9-E15B380C83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4609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E0EB-74BF-4A74-9405-EFA254CDFF91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A96F0-5FFA-4318-84D9-E15B380C8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95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E0EB-74BF-4A74-9405-EFA254CDFF91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A96F0-5FFA-4318-84D9-E15B380C83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8243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E0EB-74BF-4A74-9405-EFA254CDFF91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A96F0-5FFA-4318-84D9-E15B380C8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64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E0EB-74BF-4A74-9405-EFA254CDFF91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A96F0-5FFA-4318-84D9-E15B380C8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22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E0EB-74BF-4A74-9405-EFA254CDFF91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A96F0-5FFA-4318-84D9-E15B380C8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1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E0EB-74BF-4A74-9405-EFA254CDFF91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A96F0-5FFA-4318-84D9-E15B380C8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5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E0EB-74BF-4A74-9405-EFA254CDFF91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A96F0-5FFA-4318-84D9-E15B380C8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6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E0EB-74BF-4A74-9405-EFA254CDFF91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A96F0-5FFA-4318-84D9-E15B380C8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52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E0EB-74BF-4A74-9405-EFA254CDFF91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A96F0-5FFA-4318-84D9-E15B380C8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78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E0EB-74BF-4A74-9405-EFA254CDFF91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A96F0-5FFA-4318-84D9-E15B380C8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3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E0EB-74BF-4A74-9405-EFA254CDFF91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A96F0-5FFA-4318-84D9-E15B380C8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3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E0EB-74BF-4A74-9405-EFA254CDFF91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A96F0-5FFA-4318-84D9-E15B380C8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6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E0EB-74BF-4A74-9405-EFA254CDFF91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A96F0-5FFA-4318-84D9-E15B380C8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34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2E0EB-74BF-4A74-9405-EFA254CDFF91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8EA96F0-5FFA-4318-84D9-E15B380C8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3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asriran.com/fa/news/620330/%D9%86%D8%B4%D8%AA-%D9%85%D9%88%D8%A7%D8%AF-%D8%B4%DB%8C%D9%85%DB%8C%D8%A7%DB%8C%DB%8C-%D9%86%DB%8C%D8%AA%D8%B1%D8%A7%D8%AA-%D8%AF%D8%B1-%D8%B4%D9%87%D8%B1%D8%B5%D9%86%D8%B9%D8%AA%DB%8C-%D8%A7%D9%84%D8%A8%D8%B1%D8%B2-11-%D9%86%D9%81%D8%B1-%D9%85%D8%B5%D8%AF%D9%88%D9%85-%D8%B4%D8%AF%D9%86%D8%AF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199" y="2404534"/>
            <a:ext cx="3058709" cy="1646302"/>
          </a:xfrm>
        </p:spPr>
        <p:txBody>
          <a:bodyPr>
            <a:noAutofit/>
          </a:bodyPr>
          <a:lstStyle/>
          <a:p>
            <a:pPr algn="ctr"/>
            <a:r>
              <a:rPr lang="fa-IR" sz="2400" b="1" dirty="0" smtClean="0"/>
              <a:t>مدیریت پیش بیمارستانی حوادث شیمیایی</a:t>
            </a: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198" y="4050834"/>
            <a:ext cx="3200402" cy="1096899"/>
          </a:xfrm>
        </p:spPr>
        <p:txBody>
          <a:bodyPr>
            <a:normAutofit fontScale="92500" lnSpcReduction="10000"/>
          </a:bodyPr>
          <a:lstStyle/>
          <a:p>
            <a:r>
              <a:rPr lang="fa-IR" dirty="0" smtClean="0"/>
              <a:t>دکتر سهیل نصوحی</a:t>
            </a:r>
          </a:p>
          <a:p>
            <a:r>
              <a:rPr lang="fa-IR" dirty="0" smtClean="0"/>
              <a:t>فلوشیپ مسمومیتها</a:t>
            </a:r>
          </a:p>
          <a:p>
            <a:r>
              <a:rPr lang="fa-IR" dirty="0" smtClean="0"/>
              <a:t>دانشگاه علوم پزشکی ارتش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3505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047" y="653533"/>
            <a:ext cx="1975275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4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Hazardus</a:t>
            </a:r>
            <a:r>
              <a:rPr lang="en-US" dirty="0" smtClean="0"/>
              <a:t> materials incident response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en-US" dirty="0" smtClean="0"/>
              <a:t>Hazmat </a:t>
            </a:r>
            <a:r>
              <a:rPr lang="fa-IR" dirty="0" smtClean="0"/>
              <a:t> هر حالت فیزیکی از ماده که توان بالقوه جهت آسیب را داشته باشد.</a:t>
            </a:r>
          </a:p>
          <a:p>
            <a:pPr algn="r" rtl="1"/>
            <a:r>
              <a:rPr lang="fa-IR" dirty="0" smtClean="0"/>
              <a:t>توان صدمه جمعی به انسانها</a:t>
            </a:r>
          </a:p>
          <a:p>
            <a:pPr algn="r" rtl="1"/>
            <a:r>
              <a:rPr lang="en-US" dirty="0" smtClean="0"/>
              <a:t>Dangerous Good</a:t>
            </a:r>
            <a:r>
              <a:rPr lang="fa-IR" dirty="0" smtClean="0"/>
              <a:t> (مفید خطرناک)</a:t>
            </a:r>
          </a:p>
          <a:p>
            <a:pPr algn="r" rt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8600"/>
            <a:ext cx="3657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4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شیمیایی</a:t>
            </a:r>
            <a:br>
              <a:rPr lang="fa-IR" dirty="0" smtClean="0"/>
            </a:br>
            <a:r>
              <a:rPr lang="fa-IR" dirty="0" smtClean="0"/>
              <a:t>بیولوزیک</a:t>
            </a:r>
            <a:br>
              <a:rPr lang="fa-IR" dirty="0" smtClean="0"/>
            </a:br>
            <a:r>
              <a:rPr lang="fa-IR" dirty="0" smtClean="0"/>
              <a:t>رادیولوژیک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 smtClean="0"/>
          </a:p>
          <a:p>
            <a:r>
              <a:rPr lang="fa-IR" dirty="0" smtClean="0"/>
              <a:t>یک حادثه چند مواجهه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27" y="76200"/>
            <a:ext cx="4222173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44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 </a:t>
            </a:r>
            <a:r>
              <a:rPr lang="en-US" dirty="0" smtClean="0"/>
              <a:t>Hazardous Incident: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/>
              <a:t>مواجهه (انتشار) غیر برنامه ریزی شده یا کنترل نشده با یک </a:t>
            </a:r>
            <a:r>
              <a:rPr lang="en-US" dirty="0" smtClean="0"/>
              <a:t>Hazmat</a:t>
            </a:r>
            <a:r>
              <a:rPr lang="fa-IR" dirty="0" smtClean="0"/>
              <a:t> می باشد.</a:t>
            </a:r>
          </a:p>
          <a:p>
            <a:pPr algn="r" rtl="1"/>
            <a:r>
              <a:rPr lang="fa-IR" dirty="0" smtClean="0"/>
              <a:t>برای تعداد زیادی از مردم یا یک منطقه وسیع </a:t>
            </a:r>
            <a:r>
              <a:rPr lang="fa-IR" dirty="0"/>
              <a:t>بالقوه خطرناک</a:t>
            </a:r>
            <a:r>
              <a:rPr lang="fa-IR" dirty="0" smtClean="0"/>
              <a:t> است.</a:t>
            </a:r>
          </a:p>
          <a:p>
            <a:pPr algn="r" rtl="1"/>
            <a:r>
              <a:rPr lang="fa-IR" dirty="0" smtClean="0"/>
              <a:t>لزوما در پی واقعه بارزی ایجاد نمی شود.</a:t>
            </a:r>
          </a:p>
          <a:p>
            <a:pPr algn="r" rtl="1"/>
            <a:r>
              <a:rPr lang="fa-IR" dirty="0" smtClean="0"/>
              <a:t>مواجهه گروهی با یک سم نیز جزئی از این تعریف می باشد.</a:t>
            </a:r>
          </a:p>
          <a:p>
            <a:pPr algn="r" rtl="1"/>
            <a:r>
              <a:rPr lang="fa-IR" dirty="0" smtClean="0"/>
              <a:t>خود این تعریف زیر مجموعه فجایع دسته جمعی می باشد.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08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متغیر های اساسی در برنامه پاسخ حوادث </a:t>
            </a:r>
            <a:r>
              <a:rPr lang="en-US" dirty="0" smtClean="0"/>
              <a:t>Hazmat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pPr algn="r" rtl="1"/>
            <a:r>
              <a:rPr lang="fa-IR" dirty="0"/>
              <a:t>نوع ماده  </a:t>
            </a:r>
            <a:endParaRPr lang="fa-IR" dirty="0" smtClean="0"/>
          </a:p>
          <a:p>
            <a:pPr algn="r" rtl="1"/>
            <a:r>
              <a:rPr lang="fa-IR" dirty="0" smtClean="0"/>
              <a:t>نحوه </a:t>
            </a:r>
            <a:r>
              <a:rPr lang="fa-IR" dirty="0"/>
              <a:t>مواجهه </a:t>
            </a:r>
            <a:endParaRPr lang="en-US" dirty="0" smtClean="0"/>
          </a:p>
          <a:p>
            <a:pPr algn="r" rtl="1"/>
            <a:r>
              <a:rPr lang="fa-IR" dirty="0" smtClean="0"/>
              <a:t>جمعیت </a:t>
            </a:r>
          </a:p>
          <a:p>
            <a:pPr algn="r" rtl="1"/>
            <a:r>
              <a:rPr lang="fa-IR" dirty="0" smtClean="0"/>
              <a:t>متغیر </a:t>
            </a:r>
            <a:r>
              <a:rPr lang="fa-IR" dirty="0"/>
              <a:t>زمان و مکان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0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/>
              <a:t>اهم ماموریت ها در برنامه پاسخ حوادث خطیر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امداد</a:t>
            </a:r>
            <a:r>
              <a:rPr lang="en-US" dirty="0" smtClean="0"/>
              <a:t> </a:t>
            </a:r>
            <a:r>
              <a:rPr lang="fa-IR" smtClean="0"/>
              <a:t> وتخلیه </a:t>
            </a:r>
            <a:r>
              <a:rPr lang="fa-IR" dirty="0" smtClean="0"/>
              <a:t>افراد در معرض مواجهه و مراقبت بهداشتی درمانی پیش بیمارستانی از انها</a:t>
            </a:r>
          </a:p>
          <a:p>
            <a:pPr algn="r" rtl="1">
              <a:buFont typeface="Wingdings" pitchFamily="2" charset="2"/>
              <a:buChar char="v"/>
            </a:pPr>
            <a:r>
              <a:rPr lang="fa-IR" dirty="0" smtClean="0"/>
              <a:t>رفع آلودگی </a:t>
            </a:r>
            <a:r>
              <a:rPr lang="en-US" dirty="0" smtClean="0"/>
              <a:t>Decontamination </a:t>
            </a:r>
            <a:r>
              <a:rPr lang="fa-IR" dirty="0" smtClean="0"/>
              <a:t> (افراد تجهیزات و مکان)</a:t>
            </a:r>
          </a:p>
          <a:p>
            <a:pPr algn="r" rtl="1"/>
            <a:r>
              <a:rPr lang="fa-IR" dirty="0" smtClean="0"/>
              <a:t>آمادگی جهت مدیریت تلفات و قربانیان </a:t>
            </a:r>
          </a:p>
          <a:p>
            <a:pPr algn="r" rtl="1"/>
            <a:r>
              <a:rPr lang="fa-IR" dirty="0" smtClean="0"/>
              <a:t>تاکید بر جلوگیری از آلوده شدن نیروهای امدادی </a:t>
            </a:r>
            <a:r>
              <a:rPr lang="en-US" dirty="0" smtClean="0"/>
              <a:t>first responders &amp; health care professionals</a:t>
            </a:r>
            <a:r>
              <a:rPr lang="fa-I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22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en-US" dirty="0"/>
              <a:t/>
            </a:r>
            <a:br>
              <a:rPr lang="en-US" dirty="0"/>
            </a:br>
            <a:r>
              <a:rPr lang="fa-IR" dirty="0" smtClean="0"/>
              <a:t>تصادف تانکر سوخت</a:t>
            </a:r>
            <a:br>
              <a:rPr lang="fa-IR" dirty="0" smtClean="0"/>
            </a:br>
            <a:r>
              <a:rPr lang="fa-IR" dirty="0" smtClean="0"/>
              <a:t>قربانیان آتش سوزی</a:t>
            </a:r>
            <a:br>
              <a:rPr lang="fa-IR" dirty="0" smtClean="0"/>
            </a:br>
            <a:r>
              <a:rPr lang="fa-IR" dirty="0" smtClean="0"/>
              <a:t>انفجار (تروریستی)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Low" rtl="1"/>
            <a:r>
              <a:rPr lang="fa-IR" dirty="0"/>
              <a:t>در هر سانحه و واقعه امکان مواجهه بامواد</a:t>
            </a:r>
            <a:r>
              <a:rPr lang="en-US" dirty="0"/>
              <a:t> </a:t>
            </a:r>
            <a:r>
              <a:rPr lang="fa-IR" dirty="0"/>
              <a:t> </a:t>
            </a:r>
            <a:r>
              <a:rPr lang="en-US" dirty="0"/>
              <a:t>Hazmat</a:t>
            </a:r>
            <a:r>
              <a:rPr lang="fa-IR" dirty="0"/>
              <a:t>محتمل است لذا تمامی کارکنان تیم واکنش سریع باید با مفاهیم و نحوه برخورد و پروتکل های مربوطه آشنا باشند .</a:t>
            </a:r>
            <a:endParaRPr lang="en-US" dirty="0"/>
          </a:p>
          <a:p>
            <a:pPr algn="justLow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4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527" y="990600"/>
            <a:ext cx="7024744" cy="114300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3200" dirty="0" smtClean="0">
                <a:solidFill>
                  <a:schemeClr val="tx1"/>
                </a:solidFill>
              </a:rPr>
              <a:t>تیم آموزش دیده و ماهر که با برنامه از پیش تمرین شده و هدفمند تحت نظر فرماندهی سانحه اقدام می نمایند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2209800"/>
            <a:ext cx="4495801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78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Disaster management and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Planning</a:t>
            </a:r>
          </a:p>
          <a:p>
            <a:r>
              <a:rPr lang="en-US" sz="3200" dirty="0" smtClean="0"/>
              <a:t>Response phase</a:t>
            </a:r>
          </a:p>
          <a:p>
            <a:r>
              <a:rPr lang="en-US" sz="3200" dirty="0" smtClean="0"/>
              <a:t>Mitigation phase</a:t>
            </a:r>
          </a:p>
          <a:p>
            <a:r>
              <a:rPr lang="en-US" sz="3200" dirty="0" smtClean="0"/>
              <a:t>Recovery phase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75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2510"/>
            <a:ext cx="8305800" cy="622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Disaster management and </a:t>
            </a:r>
            <a:r>
              <a:rPr lang="en-US" dirty="0" smtClean="0"/>
              <a:t>response (planning phase)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itchFamily="2" charset="2"/>
              <a:buChar char="q"/>
            </a:pPr>
            <a:endParaRPr lang="fa-IR" dirty="0" smtClean="0"/>
          </a:p>
          <a:p>
            <a:pPr algn="r" rtl="1">
              <a:buFont typeface="Wingdings" pitchFamily="2" charset="2"/>
              <a:buChar char="q"/>
            </a:pPr>
            <a:r>
              <a:rPr lang="fa-IR" dirty="0" smtClean="0"/>
              <a:t>جهت کاهش تلفات زیستی و صدمات محیطی حیاتی است</a:t>
            </a:r>
          </a:p>
          <a:p>
            <a:pPr algn="r" rtl="1">
              <a:buFont typeface="Wingdings" pitchFamily="2" charset="2"/>
              <a:buChar char="q"/>
            </a:pPr>
            <a:r>
              <a:rPr lang="fa-IR" dirty="0" smtClean="0"/>
              <a:t>با توجه به تعداد زیاد </a:t>
            </a:r>
            <a:r>
              <a:rPr lang="en-US" dirty="0" smtClean="0"/>
              <a:t>Hazmat</a:t>
            </a:r>
            <a:r>
              <a:rPr lang="fa-IR" dirty="0" smtClean="0"/>
              <a:t> پروتکل های بسیاری باید در دسترس باشد</a:t>
            </a:r>
          </a:p>
          <a:p>
            <a:pPr algn="r" rtl="1">
              <a:buFont typeface="Wingdings" pitchFamily="2" charset="2"/>
              <a:buChar char="q"/>
            </a:pPr>
            <a:r>
              <a:rPr lang="fa-IR" dirty="0" smtClean="0"/>
              <a:t>جهت رفع </a:t>
            </a:r>
            <a:r>
              <a:rPr lang="fa-IR" dirty="0" smtClean="0">
                <a:solidFill>
                  <a:srgbClr val="FF0000"/>
                </a:solidFill>
              </a:rPr>
              <a:t>عیب و نقص </a:t>
            </a:r>
            <a:r>
              <a:rPr lang="fa-IR" dirty="0" smtClean="0"/>
              <a:t>و نیز ایجاد </a:t>
            </a:r>
            <a:r>
              <a:rPr lang="fa-IR" dirty="0" smtClean="0">
                <a:solidFill>
                  <a:srgbClr val="FF0000"/>
                </a:solidFill>
              </a:rPr>
              <a:t>مهارت</a:t>
            </a:r>
            <a:r>
              <a:rPr lang="fa-IR" dirty="0" smtClean="0"/>
              <a:t> در تیم واکنش سریع تمرین مکرر و ومداوم لازم است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17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تاریخچه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اولین حمله شیمیایی ثبت شده توسط سازمان ملل در جنگ ایران و عراق مربوط به تاریخ</a:t>
            </a:r>
            <a:br>
              <a:rPr lang="fa-IR" dirty="0"/>
            </a:br>
            <a:r>
              <a:rPr lang="fa-IR" dirty="0"/>
              <a:t>۲۳/۱۰/۵۹ برابر با ۱۳ ژانویه ۱۹۸۱ می باشد که در منطقه ای بین هلاله و نی خزر واقع</a:t>
            </a:r>
            <a:br>
              <a:rPr lang="fa-IR" dirty="0"/>
            </a:br>
            <a:r>
              <a:rPr lang="fa-IR" dirty="0"/>
              <a:t>در ۵۰ کیلو متری غرب ایلام توسط عراق علیه نیروهای ایرانی انجام شد که به شهادت ده</a:t>
            </a:r>
            <a:br>
              <a:rPr lang="fa-IR" dirty="0"/>
            </a:br>
            <a:r>
              <a:rPr lang="fa-IR" dirty="0"/>
              <a:t>تن از این نیروها انجامید. عامل مورد استفاده در این حملات گازهای مختل کننده اعصاب</a:t>
            </a:r>
            <a:br>
              <a:rPr lang="fa-IR" dirty="0"/>
            </a:br>
            <a:r>
              <a:rPr lang="fa-IR" dirty="0"/>
              <a:t>گزارش شده است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506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Disaster management and </a:t>
            </a:r>
            <a:r>
              <a:rPr lang="en-US" dirty="0" smtClean="0"/>
              <a:t>response</a:t>
            </a:r>
            <a:r>
              <a:rPr lang="fa-IR" dirty="0" smtClean="0"/>
              <a:t> </a:t>
            </a:r>
            <a:r>
              <a:rPr lang="en-US" dirty="0" smtClean="0"/>
              <a:t> (response phase)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chemeClr val="accent3">
                    <a:lumMod val="75000"/>
                  </a:schemeClr>
                </a:solidFill>
              </a:rPr>
              <a:t>جابجایی</a:t>
            </a:r>
            <a:r>
              <a:rPr lang="fa-IR" dirty="0" smtClean="0"/>
              <a:t> </a:t>
            </a:r>
            <a:r>
              <a:rPr lang="fa-IR" dirty="0" smtClean="0">
                <a:solidFill>
                  <a:srgbClr val="FF0000"/>
                </a:solidFill>
              </a:rPr>
              <a:t>منابع </a:t>
            </a:r>
            <a:r>
              <a:rPr lang="fa-IR" dirty="0"/>
              <a:t>(انسانی –تجهیزات...) </a:t>
            </a:r>
            <a:r>
              <a:rPr lang="fa-IR" dirty="0" smtClean="0">
                <a:solidFill>
                  <a:srgbClr val="FF0000"/>
                </a:solidFill>
              </a:rPr>
              <a:t>متناسب </a:t>
            </a:r>
            <a:r>
              <a:rPr lang="fa-IR" dirty="0" smtClean="0"/>
              <a:t>با حادثه و عملکرد </a:t>
            </a:r>
            <a:r>
              <a:rPr lang="fa-IR" dirty="0" smtClean="0">
                <a:solidFill>
                  <a:srgbClr val="FF0000"/>
                </a:solidFill>
              </a:rPr>
              <a:t>هماهنگ</a:t>
            </a:r>
            <a:r>
              <a:rPr lang="fa-IR" dirty="0" smtClean="0"/>
              <a:t> به منظور مدیریت حادثه خطیر (</a:t>
            </a:r>
            <a:r>
              <a:rPr lang="en-US" dirty="0" smtClean="0"/>
              <a:t>Hazmat incidence</a:t>
            </a:r>
            <a:r>
              <a:rPr lang="fa-IR" dirty="0" smtClean="0"/>
              <a:t> ) می باشد.</a:t>
            </a:r>
            <a:endParaRPr lang="en-US" dirty="0" smtClean="0"/>
          </a:p>
          <a:p>
            <a:pPr algn="r" rtl="1"/>
            <a:r>
              <a:rPr lang="fa-IR" dirty="0" smtClean="0"/>
              <a:t>شامل کنترل و تحدید انتشار / پاکسازی و خنثی سازی </a:t>
            </a:r>
            <a:r>
              <a:rPr lang="en-US" dirty="0"/>
              <a:t>Hazmat</a:t>
            </a:r>
            <a:r>
              <a:rPr lang="fa-IR" dirty="0"/>
              <a:t> </a:t>
            </a:r>
            <a:r>
              <a:rPr lang="fa-IR" dirty="0" smtClean="0"/>
              <a:t>می شود.</a:t>
            </a:r>
          </a:p>
          <a:p>
            <a:pPr algn="r" rtl="1"/>
            <a:r>
              <a:rPr lang="fa-IR" dirty="0" smtClean="0"/>
              <a:t>در فاز پاسخ انیروهای ویژه آموزش دیده و ماهر از سازمانها و نهادهای مختلف مانند </a:t>
            </a:r>
            <a:r>
              <a:rPr lang="en-US" dirty="0" smtClean="0">
                <a:solidFill>
                  <a:srgbClr val="FF0000"/>
                </a:solidFill>
              </a:rPr>
              <a:t>EMS</a:t>
            </a:r>
            <a:r>
              <a:rPr lang="fa-IR" dirty="0" smtClean="0"/>
              <a:t>/ </a:t>
            </a:r>
            <a:r>
              <a:rPr lang="fa-IR" dirty="0" smtClean="0">
                <a:solidFill>
                  <a:srgbClr val="FF0000"/>
                </a:solidFill>
              </a:rPr>
              <a:t>آتشنشانی</a:t>
            </a:r>
            <a:r>
              <a:rPr lang="fa-IR" dirty="0" smtClean="0"/>
              <a:t>/</a:t>
            </a:r>
            <a:r>
              <a:rPr lang="fa-IR" dirty="0" smtClean="0">
                <a:solidFill>
                  <a:srgbClr val="FF0000"/>
                </a:solidFill>
              </a:rPr>
              <a:t>پلیس</a:t>
            </a:r>
            <a:r>
              <a:rPr lang="fa-IR" dirty="0" smtClean="0"/>
              <a:t>/</a:t>
            </a:r>
            <a:r>
              <a:rPr lang="fa-IR" dirty="0" smtClean="0">
                <a:solidFill>
                  <a:srgbClr val="FF0000"/>
                </a:solidFill>
              </a:rPr>
              <a:t>محیط زیست</a:t>
            </a:r>
            <a:r>
              <a:rPr lang="fa-IR" dirty="0" smtClean="0"/>
              <a:t>... مشارکت دارند.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31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56" y="928255"/>
            <a:ext cx="7024744" cy="1143000"/>
          </a:xfrm>
        </p:spPr>
        <p:txBody>
          <a:bodyPr>
            <a:noAutofit/>
          </a:bodyPr>
          <a:lstStyle/>
          <a:p>
            <a:pPr algn="justLow"/>
            <a:r>
              <a:rPr lang="fa-IR" sz="2000" dirty="0">
                <a:solidFill>
                  <a:srgbClr val="FF0000"/>
                </a:solidFill>
              </a:rPr>
              <a:t>حضور نیروها و مدیران به همراه تجهیزات و وسایل نقلیه گوناگون در سطوح محلی / استانی / کشوری باعث ایجاد هرج و مرج و عدم هماهنگی شده که علاوه بر کاهش کارایی و افزایش تلفات و صدمات باعث انتشار بیشتر آلودگی می گردد.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justLow" rtl="1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6934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70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Disaster management and </a:t>
            </a:r>
            <a:r>
              <a:rPr lang="en-US" dirty="0" smtClean="0"/>
              <a:t>response (Mitigation- </a:t>
            </a:r>
            <a:r>
              <a:rPr lang="fa-IR" sz="3100" dirty="0" smtClean="0">
                <a:solidFill>
                  <a:schemeClr val="accent6">
                    <a:lumMod val="75000"/>
                  </a:schemeClr>
                </a:solidFill>
              </a:rPr>
              <a:t>فرونشانی</a:t>
            </a:r>
            <a:r>
              <a:rPr lang="en-US" sz="3100" dirty="0" smtClean="0"/>
              <a:t> 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/>
              <a:t>مجموعه برنامه ها و اقدامات به منظور پیش گیری از سانحه خطیر ناشی از یک ماده بالقوه خطرناک یا کاهش آثار مخرب </a:t>
            </a:r>
            <a:r>
              <a:rPr lang="en-US" dirty="0" smtClean="0"/>
              <a:t>Hazmat</a:t>
            </a:r>
            <a:r>
              <a:rPr lang="fa-IR" dirty="0" smtClean="0"/>
              <a:t> در سانحه به وقوع پیوسته را شامل می شود.</a:t>
            </a:r>
          </a:p>
          <a:p>
            <a:pPr algn="r" rtl="1"/>
            <a:r>
              <a:rPr lang="fa-IR" dirty="0" smtClean="0"/>
              <a:t>مثال : به کارکیری تجهیزات امن به منظور جابجایی مواد شیمیایی یا رادیو اکتیو یا محدود سازی صحنه حادثه به وقوع پیوسته</a:t>
            </a:r>
          </a:p>
          <a:p>
            <a:pPr algn="r" rtl="1"/>
            <a:r>
              <a:rPr lang="fa-IR" dirty="0" smtClean="0"/>
              <a:t>بلافاصله قبل از یا هم زمان با مرحله پاسخ اجرا می شود.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427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Disaster management and </a:t>
            </a:r>
            <a:r>
              <a:rPr lang="en-US" dirty="0" smtClean="0"/>
              <a:t>response</a:t>
            </a:r>
            <a:r>
              <a:rPr lang="fa-IR" dirty="0" smtClean="0"/>
              <a:t> </a:t>
            </a:r>
            <a:r>
              <a:rPr lang="en-US" dirty="0" smtClean="0"/>
              <a:t>(recovery phase)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justLow" rtl="1">
              <a:buNone/>
            </a:pPr>
            <a:r>
              <a:rPr lang="fa-IR" sz="2800" dirty="0" smtClean="0"/>
              <a:t>تجدید </a:t>
            </a:r>
            <a:r>
              <a:rPr lang="fa-IR" sz="2800" dirty="0" smtClean="0">
                <a:solidFill>
                  <a:srgbClr val="FF0000"/>
                </a:solidFill>
              </a:rPr>
              <a:t>منابع</a:t>
            </a:r>
            <a:r>
              <a:rPr lang="fa-IR" sz="2800" dirty="0" smtClean="0"/>
              <a:t>  ( انسانی- تجهیزات –لوازم مصرفی – </a:t>
            </a:r>
            <a:r>
              <a:rPr lang="fa-IR" sz="2800" dirty="0" smtClean="0">
                <a:solidFill>
                  <a:srgbClr val="FF0000"/>
                </a:solidFill>
              </a:rPr>
              <a:t>محیط زیست</a:t>
            </a:r>
            <a:r>
              <a:rPr lang="fa-IR" sz="2800" dirty="0" smtClean="0"/>
              <a:t>..) </a:t>
            </a:r>
            <a:r>
              <a:rPr lang="fa-IR" sz="2800" dirty="0"/>
              <a:t>یا بازسازی</a:t>
            </a:r>
            <a:r>
              <a:rPr lang="fa-IR" sz="2800" dirty="0">
                <a:solidFill>
                  <a:srgbClr val="FF0000"/>
                </a:solidFill>
              </a:rPr>
              <a:t> </a:t>
            </a:r>
            <a:r>
              <a:rPr lang="fa-IR" sz="2800" dirty="0" smtClean="0">
                <a:solidFill>
                  <a:srgbClr val="FF0000"/>
                </a:solidFill>
              </a:rPr>
              <a:t>زیر ساختها</a:t>
            </a:r>
            <a:r>
              <a:rPr lang="fa-IR" sz="2800" dirty="0" smtClean="0"/>
              <a:t> و را شامل می شود.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33800"/>
            <a:ext cx="6324600" cy="306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58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Incidence Command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Low" rtl="1"/>
            <a:r>
              <a:rPr lang="fa-IR" sz="2800" dirty="0" smtClean="0"/>
              <a:t>هر گونه نا هماهنگی بین نهادها و سازمانهای حاضر در صحنه باعث افزایش تلفات و از دست رفتن منابع می گردد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33800"/>
            <a:ext cx="65532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06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نکته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Low" rtl="1"/>
            <a:r>
              <a:rPr lang="fa-IR" dirty="0" smtClean="0"/>
              <a:t>حضور نیروهای داوطلب غیر ماهر یا از قبل برنامه ریزی نشده در صحنه حادثه در مراحل پاسخ و تحدید ممنوع می باشد.</a:t>
            </a:r>
          </a:p>
          <a:p>
            <a:pPr algn="justLow" rtl="1"/>
            <a:r>
              <a:rPr lang="fa-IR" dirty="0" smtClean="0"/>
              <a:t>اصول مراقبت از مصدومین در صحنه حادثه یا در جامعه یکسان است لیکن با در نظر گرفتن پارامترهای مختلف زمان و مکان و شرایط در فازهای متفاوت انجام می پذیرد.</a:t>
            </a:r>
          </a:p>
          <a:p>
            <a:pPr algn="justLow" rtl="1"/>
            <a:endParaRPr lang="fa-IR" dirty="0" smtClean="0"/>
          </a:p>
          <a:p>
            <a:pPr algn="justLow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05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components: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Identification of hazardous materials</a:t>
            </a:r>
          </a:p>
          <a:p>
            <a:r>
              <a:rPr lang="en-US" dirty="0" smtClean="0"/>
              <a:t>Exposure and contamination</a:t>
            </a:r>
          </a:p>
          <a:p>
            <a:r>
              <a:rPr lang="en-US" dirty="0" smtClean="0"/>
              <a:t>Hazardous material site operations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ersonal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rotective 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quipment</a:t>
            </a:r>
          </a:p>
          <a:p>
            <a:r>
              <a:rPr lang="en-US" dirty="0" smtClean="0"/>
              <a:t>Decontamination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33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The identification of material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establishment of containment or safety zones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wearing of PPE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decontamination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and medical management of patients </a:t>
            </a:r>
          </a:p>
        </p:txBody>
      </p:sp>
    </p:spTree>
    <p:extLst>
      <p:ext uri="{BB962C8B-B14F-4D97-AF65-F5344CB8AC3E}">
        <p14:creationId xmlns:p14="http://schemas.microsoft.com/office/powerpoint/2010/main" val="153927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Identification of hazardous </a:t>
            </a:r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fa-IR" dirty="0" smtClean="0"/>
              <a:t>در صورت اطلاع از نوع ماده خطرناک دستورالعملهای مربوطه مطالعه می شود</a:t>
            </a:r>
          </a:p>
          <a:p>
            <a:pPr algn="r" rtl="1"/>
            <a:r>
              <a:rPr lang="fa-IR" dirty="0" smtClean="0"/>
              <a:t>در صورت عدم اطلاع از وجود یانوع ماده </a:t>
            </a:r>
            <a:r>
              <a:rPr lang="en-US" dirty="0" smtClean="0"/>
              <a:t>Hazardous</a:t>
            </a:r>
            <a:r>
              <a:rPr lang="fa-IR" dirty="0" smtClean="0"/>
              <a:t> موارد کلی زیر رعایت می شود:</a:t>
            </a:r>
          </a:p>
          <a:p>
            <a:pPr algn="r" rtl="1"/>
            <a:r>
              <a:rPr lang="fa-IR" dirty="0" smtClean="0"/>
              <a:t>در صورت شک افراد به </a:t>
            </a:r>
            <a:r>
              <a:rPr lang="en-US" dirty="0" smtClean="0"/>
              <a:t>HI</a:t>
            </a:r>
            <a:r>
              <a:rPr lang="fa-IR" dirty="0" smtClean="0"/>
              <a:t> با شماره تلفن 125/ 115/110 جهت هشدار به تیم پاسخ تماس گرفته می شود</a:t>
            </a:r>
          </a:p>
          <a:p>
            <a:pPr algn="r" rtl="1"/>
            <a:r>
              <a:rPr lang="fa-IR" dirty="0" smtClean="0"/>
              <a:t>جهت تقرب به صحنه حادثه بسمت بالا و همسو با باد (خلاف جهت جغرافیایی که باد می وزد) می باشد. </a:t>
            </a:r>
          </a:p>
          <a:p>
            <a:pPr algn="r" rtl="1"/>
            <a:r>
              <a:rPr lang="fa-IR" dirty="0" smtClean="0"/>
              <a:t>بدون بررسی اولیه نوع و ابعاد امدادافراد انجام نمی شود.</a:t>
            </a:r>
          </a:p>
          <a:p>
            <a:pPr algn="r" rtl="1"/>
            <a:r>
              <a:rPr lang="fa-IR" dirty="0" smtClean="0"/>
              <a:t>هم زمان با تخلیه افرادی که علامت آلودگی ندارند ارزیابی پراکندگی ماده خطرناک به منظور تعیین نواحی قرنطینه انجام می شود.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69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Identification of hazardous </a:t>
            </a:r>
            <a:r>
              <a:rPr lang="en-US" dirty="0" smtClean="0"/>
              <a:t>materials</a:t>
            </a:r>
            <a:r>
              <a:rPr lang="fa-IR" dirty="0" smtClean="0"/>
              <a:t> </a:t>
            </a:r>
            <a:r>
              <a:rPr lang="en-US" dirty="0" smtClean="0"/>
              <a:t> (</a:t>
            </a:r>
            <a:r>
              <a:rPr lang="en-US" dirty="0" err="1" smtClean="0"/>
              <a:t>cont</a:t>
            </a:r>
            <a:r>
              <a:rPr lang="en-US" dirty="0" smtClean="0"/>
              <a:t>…)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به پلاکاردها- برچسب ها و علائم تانکرها ومنابع حمل مواد- اطلاعات مندرج محموله کشتی توجه شود</a:t>
            </a:r>
          </a:p>
          <a:p>
            <a:pPr algn="r" rtl="1"/>
            <a:r>
              <a:rPr lang="fa-IR" dirty="0" smtClean="0"/>
              <a:t>از افراد حاضر در صحنه سوال می شود</a:t>
            </a:r>
          </a:p>
          <a:p>
            <a:pPr algn="r" rtl="1"/>
            <a:r>
              <a:rPr lang="fa-IR" dirty="0" smtClean="0"/>
              <a:t>استفاده از تجهیزات آشکارساز </a:t>
            </a:r>
          </a:p>
          <a:p>
            <a:pPr algn="r" rtl="1"/>
            <a:r>
              <a:rPr lang="fa-IR" dirty="0" smtClean="0"/>
              <a:t>علایم بالینی بیماران و مصدومین</a:t>
            </a:r>
          </a:p>
          <a:p>
            <a:pPr algn="r" rtl="1"/>
            <a:r>
              <a:rPr lang="fa-IR" dirty="0" smtClean="0"/>
              <a:t>صنایع و کارخانجات در محل</a:t>
            </a:r>
          </a:p>
          <a:p>
            <a:pPr algn="r" rtl="1"/>
            <a:r>
              <a:rPr lang="fa-IR" dirty="0" smtClean="0"/>
              <a:t>بوی محیط***!!</a:t>
            </a:r>
          </a:p>
          <a:p>
            <a:pPr algn="r" rtl="1"/>
            <a:endParaRPr lang="fa-IR" dirty="0" smtClean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00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تاریخچه جنگ تحمیلی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عراق در سال ۶۰ نیز چهار بار در مناطق</a:t>
            </a:r>
            <a:br>
              <a:rPr lang="fa-IR" dirty="0"/>
            </a:br>
            <a:r>
              <a:rPr lang="fa-IR" dirty="0"/>
              <a:t>هویزه، ارتفاعات الله اکبر، پل نادری و خرمشهر اقدام به استفاده از گلوله های</a:t>
            </a:r>
            <a:br>
              <a:rPr lang="fa-IR" dirty="0"/>
            </a:br>
            <a:r>
              <a:rPr lang="fa-IR" dirty="0"/>
              <a:t>شیمیایی نمود که عمدتاً توسط توپخانه یا خمپاره انداز پرتاب گردید</a:t>
            </a:r>
            <a:r>
              <a:rPr lang="fa-I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040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Identification of hazardous materials</a:t>
            </a:r>
            <a:r>
              <a:rPr lang="fa-IR" dirty="0"/>
              <a:t> </a:t>
            </a:r>
            <a:r>
              <a:rPr lang="en-US" dirty="0"/>
              <a:t> (</a:t>
            </a:r>
            <a:r>
              <a:rPr lang="en-US" dirty="0" err="1"/>
              <a:t>cont</a:t>
            </a:r>
            <a:r>
              <a:rPr lang="en-US" dirty="0" smtClean="0"/>
              <a:t>…</a:t>
            </a:r>
            <a:r>
              <a:rPr lang="fa-IR" dirty="0" smtClean="0"/>
              <a:t>(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/>
              <a:t>در یک حادثه امکان مواجهه با چند </a:t>
            </a:r>
            <a:r>
              <a:rPr lang="en-US" dirty="0" smtClean="0"/>
              <a:t>Hazmat </a:t>
            </a:r>
            <a:r>
              <a:rPr lang="fa-IR" dirty="0" smtClean="0"/>
              <a:t> وجود دارد.</a:t>
            </a:r>
          </a:p>
          <a:p>
            <a:pPr algn="r" rtl="1"/>
            <a:r>
              <a:rPr lang="fa-IR" dirty="0" smtClean="0"/>
              <a:t>در یک مطالعه طی 107 حادثه خطیر مواجهه با 156 </a:t>
            </a:r>
            <a:r>
              <a:rPr lang="en-US" dirty="0"/>
              <a:t>Hazmat </a:t>
            </a:r>
            <a:r>
              <a:rPr lang="fa-IR" dirty="0" smtClean="0"/>
              <a:t> گزارش شده است.</a:t>
            </a:r>
          </a:p>
          <a:p>
            <a:pPr algn="r" rtl="1"/>
            <a:r>
              <a:rPr lang="fa-IR" dirty="0" smtClean="0"/>
              <a:t>اکثر اشکال مواجهه با گاز / بخار </a:t>
            </a:r>
            <a:r>
              <a:rPr lang="en-US" dirty="0" smtClean="0"/>
              <a:t>Vapor</a:t>
            </a:r>
            <a:r>
              <a:rPr lang="fa-IR" dirty="0" smtClean="0"/>
              <a:t>/غبار </a:t>
            </a:r>
            <a:r>
              <a:rPr lang="en-US" dirty="0"/>
              <a:t>dust</a:t>
            </a:r>
            <a:r>
              <a:rPr lang="fa-IR" dirty="0" smtClean="0"/>
              <a:t> /افشانه </a:t>
            </a:r>
            <a:r>
              <a:rPr lang="en-US" dirty="0" smtClean="0"/>
              <a:t>/Aerosol</a:t>
            </a:r>
            <a:r>
              <a:rPr lang="fa-IR" dirty="0" smtClean="0"/>
              <a:t>می باشد.</a:t>
            </a:r>
          </a:p>
          <a:p>
            <a:pPr algn="r" rtl="1"/>
            <a:r>
              <a:rPr lang="fa-IR" dirty="0" smtClean="0"/>
              <a:t>4 عامل شایع در </a:t>
            </a:r>
            <a:r>
              <a:rPr lang="en-US" dirty="0" smtClean="0"/>
              <a:t>Hazmat Incident</a:t>
            </a:r>
            <a:r>
              <a:rPr lang="fa-IR" dirty="0" smtClean="0"/>
              <a:t> :</a:t>
            </a:r>
          </a:p>
          <a:p>
            <a:pPr marL="6858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 آمونیاک / فسفین/سولفور اکساید / سولفید هیدروژن</a:t>
            </a:r>
          </a:p>
          <a:p>
            <a:pPr marL="68580" indent="0" algn="r" rtl="1">
              <a:buNone/>
            </a:pPr>
            <a:endParaRPr lang="fa-IR" dirty="0" smtClean="0"/>
          </a:p>
          <a:p>
            <a:pPr marL="6858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Identification of hazardous materials</a:t>
            </a:r>
            <a:r>
              <a:rPr lang="fa-IR" dirty="0"/>
              <a:t> </a:t>
            </a:r>
            <a:r>
              <a:rPr lang="en-US" dirty="0"/>
              <a:t> (</a:t>
            </a:r>
            <a:r>
              <a:rPr lang="en-US" dirty="0" smtClean="0"/>
              <a:t>con…)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/>
              <a:t>در مواجهه با حالت غیر مایع و جامد مواد خطرناک، آلودگی زدایی پوستی به منظور جلوگیری از آلودگی ثانویه انجام نمی شود ، در این موارد توجه به امداد مصدومین اصل می باشد.</a:t>
            </a:r>
          </a:p>
          <a:p>
            <a:pPr algn="r" rtl="1"/>
            <a:r>
              <a:rPr lang="fa-IR" dirty="0" smtClean="0"/>
              <a:t>جذب تنفسی و علایم دستگاه تنفسی شایعترین حالت مصدومیت می باشد.</a:t>
            </a:r>
          </a:p>
          <a:p>
            <a:pPr algn="r" rtl="1"/>
            <a:r>
              <a:rPr lang="fa-IR" dirty="0" smtClean="0"/>
              <a:t>دسته بندی مواد خطرناک بر اساس خاصیت آسیب رسانی :</a:t>
            </a:r>
          </a:p>
          <a:p>
            <a:pPr marL="6858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آتش زا / رادیواکتیو/ منفجره/ خفه کننده/ زیستی/ آسیب  بافتی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52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Identification of hazardous materials</a:t>
            </a:r>
            <a:r>
              <a:rPr lang="fa-IR" dirty="0"/>
              <a:t> </a:t>
            </a:r>
            <a:r>
              <a:rPr lang="en-US" dirty="0"/>
              <a:t> (con…)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hemical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bstract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ystem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V</a:t>
            </a:r>
            <a:r>
              <a:rPr lang="en-US" dirty="0" smtClean="0"/>
              <a:t>ehicular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lacarding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ystem</a:t>
            </a:r>
          </a:p>
          <a:p>
            <a:r>
              <a:rPr lang="en-US" dirty="0">
                <a:solidFill>
                  <a:schemeClr val="tx1"/>
                </a:solidFill>
              </a:rPr>
              <a:t>National Fire Protection Association 704 System for Fixed Facility </a:t>
            </a:r>
            <a:r>
              <a:rPr lang="en-US" dirty="0" smtClean="0">
                <a:solidFill>
                  <a:schemeClr val="tx1"/>
                </a:solidFill>
              </a:rPr>
              <a:t>Placarding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CHEMTREC (united nations)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: is a service of the Chemical Manufacturers Association providing continuous essential chemical </a:t>
            </a:r>
            <a:r>
              <a:rPr lang="en-US" dirty="0" smtClean="0">
                <a:solidFill>
                  <a:schemeClr val="tx1"/>
                </a:solidFill>
              </a:rPr>
              <a:t>information</a:t>
            </a:r>
          </a:p>
          <a:p>
            <a:pPr marL="6858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               </a:t>
            </a:r>
            <a:r>
              <a:rPr lang="en-US" dirty="0" smtClean="0">
                <a:solidFill>
                  <a:srgbClr val="FF0000"/>
                </a:solidFill>
              </a:rPr>
              <a:t>http://www.chemtrec.org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14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National Fire Protection Association 704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4836" y="2160588"/>
            <a:ext cx="2657940" cy="388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79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Hazmat </a:t>
            </a:r>
            <a:r>
              <a:rPr lang="en-US" dirty="0" err="1" smtClean="0"/>
              <a:t>Toxidrom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5780" indent="-457200" algn="r" rtl="1">
              <a:buFont typeface="+mj-lt"/>
              <a:buAutoNum type="arabicPeriod"/>
            </a:pPr>
            <a:r>
              <a:rPr lang="fa-IR" dirty="0" smtClean="0"/>
              <a:t>آیا بیمار علایم تحریک مخاطی دارد؟   </a:t>
            </a:r>
          </a:p>
          <a:p>
            <a:pPr marL="525780" indent="-457200" algn="r" rtl="1">
              <a:buFont typeface="+mj-lt"/>
              <a:buAutoNum type="arabicPeriod"/>
            </a:pPr>
            <a:r>
              <a:rPr lang="fa-IR" dirty="0" smtClean="0"/>
              <a:t>آیا بیمار دچار کاهش سطح هوشیاری ، افزایش  شدید تعداد تنفس و علایم قلبی شده است؟ </a:t>
            </a:r>
          </a:p>
          <a:p>
            <a:pPr marL="525780" indent="-457200" algn="r" rtl="1">
              <a:buFont typeface="+mj-lt"/>
              <a:buAutoNum type="arabicPeriod"/>
            </a:pPr>
            <a:r>
              <a:rPr lang="fa-IR" dirty="0" smtClean="0"/>
              <a:t>آیا مصدوم دارای علایم کولینرژیک می باشد؟</a:t>
            </a:r>
          </a:p>
          <a:p>
            <a:pPr marL="525780" indent="-457200" algn="r" rtl="1">
              <a:buFont typeface="+mj-lt"/>
              <a:buAutoNum type="arabicPeriod"/>
            </a:pPr>
            <a:r>
              <a:rPr lang="fa-IR" dirty="0" smtClean="0"/>
              <a:t>آیا بیمار دچار سوختگی شیمیایی است ؟</a:t>
            </a:r>
          </a:p>
          <a:p>
            <a:pPr marL="525780" indent="-457200" algn="r" rtl="1">
              <a:buFont typeface="+mj-lt"/>
              <a:buAutoNum type="arabicPeriod"/>
            </a:pPr>
            <a:r>
              <a:rPr lang="fa-IR" dirty="0" smtClean="0"/>
              <a:t>آیا بوی حلالها  همراه اختلال هوشیاری و دیس ریتمس قلبی مشاهده می شود؟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9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37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Exposure and Contamination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justLow" rtl="1">
              <a:buNone/>
            </a:pPr>
            <a:endParaRPr lang="fa-IR" dirty="0" smtClean="0"/>
          </a:p>
          <a:p>
            <a:pPr algn="justLow" rtl="1"/>
            <a:r>
              <a:rPr lang="fa-IR" dirty="0"/>
              <a:t>ب</a:t>
            </a:r>
            <a:r>
              <a:rPr lang="fa-IR" dirty="0" smtClean="0"/>
              <a:t>دون آلودگی نیز احتمال آسیب  به افراد وجود دارد مانند موارد در معرض تابش اشعه قرار گرفتن</a:t>
            </a:r>
          </a:p>
          <a:p>
            <a:pPr algn="justLow" rtl="1"/>
            <a:r>
              <a:rPr lang="fa-IR" dirty="0" smtClean="0"/>
              <a:t>در عین حال در موارد آلودگی پوستی مخاطی خارجی یا مخاطی داخلی تا زمان پاکسازی افزایش آسیب در مصدوم ادامه یافته و تنها با آلودگی زدایی این روند متوقف می شود.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90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exposure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endParaRPr lang="en-US" sz="3200" dirty="0" smtClean="0"/>
          </a:p>
          <a:p>
            <a:pPr algn="r" rtl="1"/>
            <a:r>
              <a:rPr lang="fa-IR" sz="3200" dirty="0" smtClean="0"/>
              <a:t>آلودگی از طریق تماس مستقیم با </a:t>
            </a:r>
            <a:r>
              <a:rPr lang="en-US" sz="3200" dirty="0" smtClean="0"/>
              <a:t>Hazmat </a:t>
            </a:r>
            <a:r>
              <a:rPr lang="fa-IR" sz="3200" dirty="0" smtClean="0"/>
              <a:t> که در محل از منبع اولیه انتشار میابد.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7719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exposure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آلودگی پرسنل امدادی درمانی یا مردمی که در صحنه حادثه اولیه حضور نداشته اند، از طریق تماس مستقیم با مصدومین حادثه و یا تجهیزات آلوده شده به </a:t>
            </a:r>
            <a:r>
              <a:rPr lang="fa-IR" dirty="0"/>
              <a:t>ذرات </a:t>
            </a:r>
            <a:r>
              <a:rPr lang="fa-IR" dirty="0">
                <a:solidFill>
                  <a:srgbClr val="FF0000"/>
                </a:solidFill>
              </a:rPr>
              <a:t>مایع</a:t>
            </a:r>
            <a:r>
              <a:rPr lang="fa-IR" dirty="0"/>
              <a:t>  یا </a:t>
            </a:r>
            <a:r>
              <a:rPr lang="fa-IR" dirty="0">
                <a:solidFill>
                  <a:srgbClr val="FF0000"/>
                </a:solidFill>
              </a:rPr>
              <a:t>غبار</a:t>
            </a:r>
            <a:r>
              <a:rPr lang="fa-IR" dirty="0"/>
              <a:t> ماده خطرناک </a:t>
            </a:r>
            <a:r>
              <a:rPr lang="fa-IR" dirty="0" smtClean="0"/>
              <a:t>.</a:t>
            </a:r>
          </a:p>
          <a:p>
            <a:pPr algn="r" rtl="1"/>
            <a:r>
              <a:rPr lang="fa-IR" smtClean="0"/>
              <a:t>لذا مصدومین و تجهیزاتی که احتمالا با غبار  یا مایع آلوده مواد شیمیایی ، رادیو اکتیو و زیستی آلوده اند جهت جلوگیری از آلودگی ثانویه می بایست قبل از انتقال از ناحیه داغ مورد آلودگی زدایی موثر قرار گیرند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42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494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تاریخچه ادامه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/>
              <a:t>در سال ۶۲ میزان بکارگیری این سلاح توسط عراق از افزایش قابل توجهی برخوردار شد که</a:t>
            </a:r>
            <a:br>
              <a:rPr lang="fa-IR" dirty="0"/>
            </a:br>
            <a:r>
              <a:rPr lang="fa-IR" dirty="0"/>
              <a:t>از نمونه های آن عملیات والفجر ۶ در جبهه مرکزی و عملیات خیبر در جبهه جنوبی می</a:t>
            </a:r>
            <a:br>
              <a:rPr lang="fa-IR" dirty="0"/>
            </a:br>
            <a:r>
              <a:rPr lang="fa-IR" dirty="0"/>
              <a:t>باشد. در این حملات نوع عناصر مورد استفاده و عوامل پرتاب کننده، تنوع بیشتری را</a:t>
            </a:r>
            <a:br>
              <a:rPr lang="fa-IR" dirty="0"/>
            </a:br>
            <a:r>
              <a:rPr lang="fa-IR" dirty="0"/>
              <a:t>شامل گردید.</a:t>
            </a:r>
            <a:br>
              <a:rPr lang="fa-IR" dirty="0"/>
            </a:br>
            <a:r>
              <a:rPr lang="fa-IR" dirty="0"/>
              <a:t/>
            </a:r>
            <a:br>
              <a:rPr lang="fa-IR" dirty="0"/>
            </a:br>
            <a:r>
              <a:rPr lang="fa-IR" dirty="0"/>
              <a:t>در این سال مجموعاً ۴۵ مورد استفاده عراق از این سلاح گزارش شده است که بیش از چهار</a:t>
            </a:r>
            <a:br>
              <a:rPr lang="fa-IR" dirty="0"/>
            </a:br>
            <a:r>
              <a:rPr lang="fa-IR" dirty="0"/>
              <a:t>برابر سال قبل بود و عناصر شیمیایی مورد استفاده شامل عوامل تهوع زا، تاول زا،</a:t>
            </a:r>
            <a:br>
              <a:rPr lang="fa-IR" dirty="0"/>
            </a:br>
            <a:r>
              <a:rPr lang="fa-IR" dirty="0"/>
              <a:t>خردل، اعصاب و ترکیبی از خردل و تاول زا بوده است.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5912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0884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components: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Identification of hazardous materials</a:t>
            </a:r>
          </a:p>
          <a:p>
            <a:r>
              <a:rPr lang="en-US" dirty="0" smtClean="0"/>
              <a:t>Exposure and contamination</a:t>
            </a:r>
          </a:p>
          <a:p>
            <a:r>
              <a:rPr lang="en-US" dirty="0" smtClean="0"/>
              <a:t>Hazardous material site operations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ersonal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rotective 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quipment</a:t>
            </a:r>
          </a:p>
          <a:p>
            <a:r>
              <a:rPr lang="en-US" dirty="0" smtClean="0"/>
              <a:t>Decontamination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87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Hazardous material site operations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Hazardous material scene control zones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41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Nomenclatures of Hazardous </a:t>
            </a:r>
            <a:r>
              <a:rPr lang="en-US" dirty="0">
                <a:solidFill>
                  <a:srgbClr val="FF0000"/>
                </a:solidFill>
              </a:rPr>
              <a:t>material scene control </a:t>
            </a:r>
            <a:r>
              <a:rPr lang="en-US" dirty="0" smtClean="0">
                <a:solidFill>
                  <a:srgbClr val="FF0000"/>
                </a:solidFill>
              </a:rPr>
              <a:t>zones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8587459"/>
              </p:ext>
            </p:extLst>
          </p:nvPr>
        </p:nvGraphicFramePr>
        <p:xfrm>
          <a:off x="1042988" y="2286000"/>
          <a:ext cx="7034211" cy="4267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44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4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4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r>
                        <a:rPr lang="en-US" dirty="0" smtClean="0"/>
                        <a:t>hot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red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exclusion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restricted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2400">
                <a:tc>
                  <a:txBody>
                    <a:bodyPr/>
                    <a:lstStyle/>
                    <a:p>
                      <a:r>
                        <a:rPr lang="en-US" dirty="0" smtClean="0"/>
                        <a:t>warm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yellow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Decontamination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Contamination reduction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2400">
                <a:tc>
                  <a:txBody>
                    <a:bodyPr/>
                    <a:lstStyle/>
                    <a:p>
                      <a:r>
                        <a:rPr lang="en-US" dirty="0" smtClean="0"/>
                        <a:t>cold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green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support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068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ot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It extends far enough to prevent the primary contamination </a:t>
            </a:r>
            <a:r>
              <a:rPr lang="en-US" dirty="0" smtClean="0"/>
              <a:t>of </a:t>
            </a:r>
            <a:r>
              <a:rPr lang="en-US" dirty="0"/>
              <a:t>outside this zone</a:t>
            </a:r>
            <a:r>
              <a:rPr lang="en-US" dirty="0" smtClean="0"/>
              <a:t>.</a:t>
            </a:r>
          </a:p>
          <a:p>
            <a:r>
              <a:rPr lang="en-US" dirty="0"/>
              <a:t>  In general, </a:t>
            </a:r>
            <a:r>
              <a:rPr lang="en-US" dirty="0">
                <a:solidFill>
                  <a:srgbClr val="FF0000"/>
                </a:solidFill>
              </a:rPr>
              <a:t>evacuation</a:t>
            </a:r>
            <a:r>
              <a:rPr lang="en-US" dirty="0"/>
              <a:t>—but </a:t>
            </a:r>
            <a:r>
              <a:rPr lang="en-US" dirty="0">
                <a:solidFill>
                  <a:srgbClr val="FF0000"/>
                </a:solidFill>
              </a:rPr>
              <a:t>no</a:t>
            </a:r>
            <a:r>
              <a:rPr lang="en-US" dirty="0"/>
              <a:t> decontamination </a:t>
            </a:r>
            <a:r>
              <a:rPr lang="en-US" dirty="0">
                <a:solidFill>
                  <a:srgbClr val="FF0000"/>
                </a:solidFill>
              </a:rPr>
              <a:t>or</a:t>
            </a:r>
            <a:r>
              <a:rPr lang="en-US" dirty="0"/>
              <a:t> patient care—is carried out in this zone, except for </a:t>
            </a:r>
            <a:r>
              <a:rPr lang="en-US" dirty="0">
                <a:solidFill>
                  <a:srgbClr val="FF0000"/>
                </a:solidFill>
              </a:rPr>
              <a:t>opening the airway </a:t>
            </a:r>
            <a:r>
              <a:rPr lang="en-US" dirty="0"/>
              <a:t>and placing the patient on a </a:t>
            </a:r>
            <a:r>
              <a:rPr lang="en-US" dirty="0">
                <a:solidFill>
                  <a:srgbClr val="FF0000"/>
                </a:solidFill>
              </a:rPr>
              <a:t>backboard with spine</a:t>
            </a:r>
            <a:r>
              <a:rPr lang="en-US" dirty="0"/>
              <a:t> precautions. </a:t>
            </a:r>
            <a:endParaRPr lang="en-US" dirty="0" smtClean="0"/>
          </a:p>
          <a:p>
            <a:r>
              <a:rPr lang="en-US" dirty="0"/>
              <a:t> In specific situations, antidotes may be administered via </a:t>
            </a:r>
            <a:r>
              <a:rPr lang="en-US" dirty="0" err="1"/>
              <a:t>autoinjectors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9901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decontamination or access </a:t>
            </a:r>
            <a:r>
              <a:rPr lang="en-US" dirty="0" smtClean="0">
                <a:solidFill>
                  <a:srgbClr val="FF0000"/>
                </a:solidFill>
              </a:rPr>
              <a:t>corridor</a:t>
            </a:r>
          </a:p>
          <a:p>
            <a:r>
              <a:rPr lang="en-US" dirty="0"/>
              <a:t> includes </a:t>
            </a:r>
            <a:r>
              <a:rPr lang="en-US" dirty="0">
                <a:solidFill>
                  <a:srgbClr val="FF0000"/>
                </a:solidFill>
              </a:rPr>
              <a:t>two control points</a:t>
            </a:r>
            <a:r>
              <a:rPr lang="en-US" dirty="0"/>
              <a:t> for the access </a:t>
            </a:r>
            <a:r>
              <a:rPr lang="en-US" dirty="0" smtClean="0"/>
              <a:t>corridor</a:t>
            </a:r>
          </a:p>
          <a:p>
            <a:r>
              <a:rPr lang="en-US" dirty="0">
                <a:solidFill>
                  <a:srgbClr val="FF0000"/>
                </a:solidFill>
              </a:rPr>
              <a:t>initiating therapy </a:t>
            </a:r>
            <a:r>
              <a:rPr lang="en-US" dirty="0"/>
              <a:t>at this stage, particularly for chemical </a:t>
            </a:r>
            <a:r>
              <a:rPr lang="en-US" dirty="0" smtClean="0"/>
              <a:t>weapons</a:t>
            </a:r>
          </a:p>
          <a:p>
            <a:r>
              <a:rPr lang="en-US" dirty="0" smtClean="0"/>
              <a:t>Separate in </a:t>
            </a:r>
            <a:r>
              <a:rPr lang="en-US" dirty="0" smtClean="0">
                <a:solidFill>
                  <a:srgbClr val="FF0000"/>
                </a:solidFill>
              </a:rPr>
              <a:t>two lines</a:t>
            </a:r>
            <a:r>
              <a:rPr lang="en-US" dirty="0" smtClean="0"/>
              <a:t>:  clean / dirty 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6676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(support)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Contaminated victims and hazardous materials responders should be </a:t>
            </a:r>
            <a:r>
              <a:rPr lang="en-US" dirty="0">
                <a:solidFill>
                  <a:srgbClr val="00B050"/>
                </a:solidFill>
              </a:rPr>
              <a:t>decontaminated</a:t>
            </a:r>
            <a:r>
              <a:rPr lang="en-US" dirty="0">
                <a:solidFill>
                  <a:srgbClr val="FF0000"/>
                </a:solidFill>
              </a:rPr>
              <a:t> before </a:t>
            </a:r>
            <a:r>
              <a:rPr lang="en-US" dirty="0"/>
              <a:t>entering this area from the warm </a:t>
            </a:r>
            <a:r>
              <a:rPr lang="en-US" dirty="0" smtClean="0"/>
              <a:t>zone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incident command center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/>
              <a:t> Care provided in this zone includes the </a:t>
            </a:r>
            <a:r>
              <a:rPr lang="en-US" dirty="0">
                <a:solidFill>
                  <a:schemeClr val="accent1"/>
                </a:solidFill>
              </a:rPr>
              <a:t>primary survey and resuscitation </a:t>
            </a:r>
            <a:r>
              <a:rPr lang="en-US" dirty="0"/>
              <a:t>with management of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irway (with cervical spine control),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reathing,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irculation,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isability, and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/>
              <a:t>xposure with evaluation for toxicity and trauma (ABCDE</a:t>
            </a:r>
            <a:r>
              <a:rPr lang="en-US" dirty="0" smtClean="0"/>
              <a:t>).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Antidotal </a:t>
            </a:r>
            <a:r>
              <a:rPr lang="en-US" dirty="0">
                <a:solidFill>
                  <a:srgbClr val="FF0000"/>
                </a:solidFill>
              </a:rPr>
              <a:t>treatment</a:t>
            </a:r>
            <a:r>
              <a:rPr lang="en-US" dirty="0"/>
              <a:t> for specific poisonings</a:t>
            </a:r>
          </a:p>
        </p:txBody>
      </p:sp>
    </p:spTree>
    <p:extLst>
      <p:ext uri="{BB962C8B-B14F-4D97-AF65-F5344CB8AC3E}">
        <p14:creationId xmlns:p14="http://schemas.microsoft.com/office/powerpoint/2010/main" val="23589553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49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68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4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تاریخچه ادامه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Low" rtl="1"/>
            <a:r>
              <a:rPr lang="fa-IR" dirty="0"/>
              <a:t>حملات متعدد به جزیره شمالی مجنون در۲۲/۱۲/۶۳ که به شهادت ۱۹ تن و مجروح شدن ۳۵ تن</a:t>
            </a:r>
            <a:br>
              <a:rPr lang="fa-IR" dirty="0"/>
            </a:br>
            <a:r>
              <a:rPr lang="fa-IR" dirty="0"/>
              <a:t>انجامید و همچنین حمله به اسکله شمالی شط علی از شدیدترین حملات بود. حملات شیمیایی</a:t>
            </a:r>
            <a:br>
              <a:rPr lang="fa-IR" dirty="0"/>
            </a:br>
            <a:r>
              <a:rPr lang="fa-IR" dirty="0"/>
              <a:t>عراق در فروردین سال ۶۴ نیز ادمه یافت. در سال ۶۴ علی رغم این که تعداد موارد حمله</a:t>
            </a:r>
            <a:br>
              <a:rPr lang="fa-IR" dirty="0"/>
            </a:br>
            <a:r>
              <a:rPr lang="fa-IR" dirty="0"/>
              <a:t>شیمیایی گزارش شده در این سال۱۰.۲۷۳ نفر از نیروهای خودی مجروح و ۳۶ نفر شهید شدند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3124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ersonal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rotective 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quipment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2286000"/>
            <a:ext cx="6858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9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ersonal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rotective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/>
              <a:t>quipment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6781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43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/>
              <a:t>فواید </a:t>
            </a:r>
            <a:r>
              <a:rPr lang="en-US" dirty="0" smtClean="0"/>
              <a:t>PPE</a:t>
            </a:r>
            <a:r>
              <a:rPr lang="fa-IR" dirty="0" smtClean="0"/>
              <a:t> : محافظت در برابر </a:t>
            </a:r>
            <a:r>
              <a:rPr lang="en-US" dirty="0" smtClean="0"/>
              <a:t>Hazmat</a:t>
            </a:r>
            <a:r>
              <a:rPr lang="fa-IR" dirty="0" smtClean="0"/>
              <a:t> و تروما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محدودیت های </a:t>
            </a:r>
            <a:r>
              <a:rPr lang="en-US" dirty="0" smtClean="0"/>
              <a:t>PPE</a:t>
            </a:r>
            <a:r>
              <a:rPr lang="fa-IR" dirty="0" smtClean="0"/>
              <a:t> :</a:t>
            </a:r>
          </a:p>
          <a:p>
            <a:pPr algn="r" rtl="1"/>
            <a:r>
              <a:rPr lang="fa-IR" dirty="0" smtClean="0"/>
              <a:t>تعریق داخل لباس </a:t>
            </a:r>
          </a:p>
          <a:p>
            <a:pPr algn="r" rtl="1"/>
            <a:r>
              <a:rPr lang="fa-IR" dirty="0" smtClean="0"/>
              <a:t>استرس ناشی از گرما</a:t>
            </a:r>
          </a:p>
          <a:p>
            <a:pPr algn="r" rtl="1"/>
            <a:r>
              <a:rPr lang="fa-IR" dirty="0" smtClean="0"/>
              <a:t>استرس ناشی از محدودیت فیزیکی</a:t>
            </a:r>
          </a:p>
          <a:p>
            <a:pPr algn="r" rtl="1"/>
            <a:r>
              <a:rPr lang="fa-IR" dirty="0" smtClean="0"/>
              <a:t>اختلال در دید</a:t>
            </a:r>
          </a:p>
          <a:p>
            <a:pPr algn="r" rtl="1"/>
            <a:r>
              <a:rPr lang="fa-IR" dirty="0"/>
              <a:t> </a:t>
            </a:r>
            <a:r>
              <a:rPr lang="fa-IR" dirty="0" smtClean="0"/>
              <a:t>اختلال در حرکت</a:t>
            </a:r>
          </a:p>
          <a:p>
            <a:pPr algn="r" rtl="1"/>
            <a:r>
              <a:rPr lang="fa-IR" dirty="0" smtClean="0"/>
              <a:t>اختلال در ارتباط با دیگران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5401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/>
              <a:t>اعضای تیم </a:t>
            </a:r>
            <a:r>
              <a:rPr lang="en-US" dirty="0" smtClean="0"/>
              <a:t>Hazmat</a:t>
            </a:r>
            <a:r>
              <a:rPr lang="fa-IR" dirty="0" smtClean="0"/>
              <a:t> باید در موارد زیر ماهر شوند: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appropriate </a:t>
            </a:r>
            <a:r>
              <a:rPr lang="en-US" dirty="0" smtClean="0"/>
              <a:t>use </a:t>
            </a:r>
            <a:r>
              <a:rPr lang="en-US" dirty="0"/>
              <a:t>of </a:t>
            </a:r>
            <a:r>
              <a:rPr lang="en-US" dirty="0" smtClean="0"/>
              <a:t>PPE</a:t>
            </a:r>
          </a:p>
          <a:p>
            <a:r>
              <a:rPr lang="en-US" dirty="0"/>
              <a:t> </a:t>
            </a:r>
            <a:r>
              <a:rPr lang="en-US" dirty="0" smtClean="0"/>
              <a:t>decontamination </a:t>
            </a:r>
            <a:r>
              <a:rPr lang="en-US" dirty="0"/>
              <a:t>of </a:t>
            </a:r>
            <a:r>
              <a:rPr lang="en-US" dirty="0" smtClean="0"/>
              <a:t>PPE</a:t>
            </a:r>
          </a:p>
          <a:p>
            <a:r>
              <a:rPr lang="en-US" dirty="0"/>
              <a:t> </a:t>
            </a:r>
            <a:r>
              <a:rPr lang="en-US" dirty="0" smtClean="0"/>
              <a:t>maintenance </a:t>
            </a:r>
            <a:r>
              <a:rPr lang="en-US" dirty="0"/>
              <a:t>of </a:t>
            </a:r>
            <a:r>
              <a:rPr lang="en-US" dirty="0" smtClean="0"/>
              <a:t>PPE</a:t>
            </a:r>
          </a:p>
          <a:p>
            <a:r>
              <a:rPr lang="en-US" dirty="0"/>
              <a:t> storage of PPE</a:t>
            </a:r>
          </a:p>
        </p:txBody>
      </p:sp>
    </p:spTree>
    <p:extLst>
      <p:ext uri="{BB962C8B-B14F-4D97-AF65-F5344CB8AC3E}">
        <p14:creationId xmlns:p14="http://schemas.microsoft.com/office/powerpoint/2010/main" val="25238018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PPE level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en-US" dirty="0" smtClean="0"/>
          </a:p>
          <a:p>
            <a:pPr algn="l"/>
            <a:r>
              <a:rPr lang="en-US" dirty="0" smtClean="0"/>
              <a:t>Fully encapsulated</a:t>
            </a:r>
          </a:p>
          <a:p>
            <a:pPr algn="l"/>
            <a:r>
              <a:rPr lang="en-US" dirty="0" smtClean="0"/>
              <a:t>Self -contained breathing apparatus (SCBA) under the PPE</a:t>
            </a:r>
          </a:p>
          <a:p>
            <a:pPr algn="l"/>
            <a:r>
              <a:rPr lang="en-US" dirty="0" smtClean="0"/>
              <a:t>Positive pressure</a:t>
            </a:r>
          </a:p>
          <a:p>
            <a:pPr algn="l"/>
            <a:r>
              <a:rPr lang="en-US" dirty="0" smtClean="0"/>
              <a:t>Use in </a:t>
            </a:r>
            <a:r>
              <a:rPr lang="en-US" dirty="0" smtClean="0">
                <a:solidFill>
                  <a:srgbClr val="FF0000"/>
                </a:solidFill>
              </a:rPr>
              <a:t>hot</a:t>
            </a:r>
            <a:r>
              <a:rPr lang="en-US" dirty="0" smtClean="0"/>
              <a:t> zone</a:t>
            </a:r>
          </a:p>
          <a:p>
            <a:pPr algn="l"/>
            <a:r>
              <a:rPr lang="en-US" dirty="0" smtClean="0"/>
              <a:t>Skin / mucus membrane / respiratory </a:t>
            </a:r>
            <a:r>
              <a:rPr lang="en-US" dirty="0" smtClean="0">
                <a:solidFill>
                  <a:srgbClr val="FF0000"/>
                </a:solidFill>
              </a:rPr>
              <a:t>full</a:t>
            </a:r>
            <a:r>
              <a:rPr lang="en-US" dirty="0" smtClean="0"/>
              <a:t> protection</a:t>
            </a:r>
          </a:p>
          <a:p>
            <a:pPr algn="l"/>
            <a:r>
              <a:rPr lang="en-US" dirty="0" smtClean="0"/>
              <a:t>Only About 20 min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309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8111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PPE level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/>
              <a:t>فرد به کپسول یا منبع هواساز متصل است</a:t>
            </a:r>
          </a:p>
          <a:p>
            <a:pPr algn="r" rtl="1"/>
            <a:r>
              <a:rPr lang="en-US" dirty="0" smtClean="0"/>
              <a:t>Encapsulate</a:t>
            </a:r>
            <a:r>
              <a:rPr lang="fa-IR" dirty="0" smtClean="0"/>
              <a:t> نمی باشد ولی پوشش کامل است</a:t>
            </a:r>
          </a:p>
          <a:p>
            <a:pPr algn="r" rtl="1"/>
            <a:r>
              <a:rPr lang="fa-IR" dirty="0" smtClean="0"/>
              <a:t>در حد سطح </a:t>
            </a:r>
            <a:r>
              <a:rPr lang="en-US" dirty="0" smtClean="0"/>
              <a:t>A</a:t>
            </a:r>
            <a:r>
              <a:rPr lang="fa-IR" dirty="0" smtClean="0"/>
              <a:t> قادر به محافظت پوست و مخاطات در برابر ائروسل و گاز ها نمی باشد</a:t>
            </a:r>
          </a:p>
          <a:p>
            <a:pPr algn="r" rtl="1"/>
            <a:r>
              <a:rPr lang="fa-IR" dirty="0" smtClean="0"/>
              <a:t>فرد زمان بیشتری از سطح </a:t>
            </a:r>
            <a:r>
              <a:rPr lang="en-US" dirty="0" smtClean="0"/>
              <a:t>A</a:t>
            </a:r>
            <a:r>
              <a:rPr lang="fa-IR" dirty="0" smtClean="0"/>
              <a:t> قادر به</a:t>
            </a:r>
            <a:r>
              <a:rPr lang="en-US" dirty="0" smtClean="0"/>
              <a:t> </a:t>
            </a:r>
            <a:r>
              <a:rPr lang="fa-IR" dirty="0" smtClean="0"/>
              <a:t>انجام عملیات می باشد.</a:t>
            </a:r>
          </a:p>
          <a:p>
            <a:pPr algn="r" rtl="1"/>
            <a:r>
              <a:rPr lang="fa-IR" dirty="0" smtClean="0"/>
              <a:t>در </a:t>
            </a:r>
            <a:r>
              <a:rPr lang="en-US" dirty="0" smtClean="0"/>
              <a:t>Hot zone</a:t>
            </a:r>
            <a:r>
              <a:rPr lang="fa-IR" dirty="0" smtClean="0"/>
              <a:t> استفاده می شود (متداول تر است)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8805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9886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PPE level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فرد دارای ماسک دارای فیلتر جاذب در انواع مختلف است </a:t>
            </a:r>
          </a:p>
          <a:p>
            <a:pPr algn="r" rtl="1"/>
            <a:r>
              <a:rPr lang="fa-IR" dirty="0" smtClean="0"/>
              <a:t>در صورت استفاده از ماسک نیم صورت باید عینک یا شیلد محافظ استفاده شود.</a:t>
            </a:r>
          </a:p>
          <a:p>
            <a:pPr algn="r" rtl="1"/>
            <a:r>
              <a:rPr lang="fa-IR" dirty="0" smtClean="0"/>
              <a:t>محافظت تنفسی از سطح </a:t>
            </a:r>
            <a:r>
              <a:rPr lang="en-US" dirty="0" smtClean="0"/>
              <a:t>A </a:t>
            </a:r>
            <a:r>
              <a:rPr lang="fa-IR" dirty="0" smtClean="0"/>
              <a:t>و </a:t>
            </a:r>
            <a:r>
              <a:rPr lang="en-US" dirty="0" smtClean="0"/>
              <a:t> B</a:t>
            </a:r>
            <a:r>
              <a:rPr lang="fa-IR" dirty="0" smtClean="0"/>
              <a:t> پائین تر است</a:t>
            </a:r>
          </a:p>
          <a:p>
            <a:pPr algn="r" rtl="1"/>
            <a:r>
              <a:rPr lang="fa-IR" dirty="0" smtClean="0"/>
              <a:t>در محلی که نوع ماده مشخص باشد و امکان سنجش سطح ماده هازارد وجود داشته باشد و نیازی به محافظت بالای چشم و پوست نباشد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0627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85800"/>
            <a:ext cx="5105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73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بمباران شیمیایی سردشت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Low" rtl="1"/>
            <a:r>
              <a:rPr lang="fa-IR" dirty="0"/>
              <a:t>در حمله ۷ تیر ۶۶ که یکی از فجیع ترین حملات عراق علیه مناطق مسکونی </a:t>
            </a:r>
            <a:r>
              <a:rPr lang="fa-IR" dirty="0" smtClean="0"/>
              <a:t> سردشت انجام   می </a:t>
            </a:r>
            <a:r>
              <a:rPr lang="fa-IR" dirty="0"/>
              <a:t>شود،</a:t>
            </a:r>
            <a:br>
              <a:rPr lang="fa-IR" dirty="0"/>
            </a:br>
            <a:r>
              <a:rPr lang="fa-IR" dirty="0"/>
              <a:t>حداقل ۴۵۰۰ نفر از جمعیت دوازده هزارنفری این شهر مجروح شدند. این حمله که بوسیله</a:t>
            </a:r>
            <a:br>
              <a:rPr lang="fa-IR" dirty="0"/>
            </a:br>
            <a:r>
              <a:rPr lang="fa-IR" dirty="0"/>
              <a:t>گاز موستارد (تاول زا) روسی در مناطق مسکونی و مخصوصاً بازار شهر انجام شد منجر به</a:t>
            </a:r>
            <a:br>
              <a:rPr lang="fa-IR" dirty="0"/>
            </a:br>
            <a:r>
              <a:rPr lang="fa-IR" dirty="0"/>
              <a:t>شهادت ۱۳۰ تن از مردم این شهر شد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76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7086599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89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PPE level 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لباس </a:t>
            </a:r>
            <a:r>
              <a:rPr lang="fa-IR" dirty="0" smtClean="0">
                <a:solidFill>
                  <a:srgbClr val="FF0000"/>
                </a:solidFill>
              </a:rPr>
              <a:t>کاری</a:t>
            </a:r>
            <a:r>
              <a:rPr lang="fa-IR" dirty="0" smtClean="0"/>
              <a:t> ساده</a:t>
            </a:r>
          </a:p>
          <a:p>
            <a:pPr algn="r" rtl="1"/>
            <a:r>
              <a:rPr lang="fa-IR" dirty="0" smtClean="0"/>
              <a:t>محافظت تنفسی ندارد</a:t>
            </a:r>
          </a:p>
          <a:p>
            <a:pPr algn="r" rtl="1"/>
            <a:r>
              <a:rPr lang="fa-IR" dirty="0" smtClean="0"/>
              <a:t>حداقل محاظت از پوست</a:t>
            </a:r>
          </a:p>
          <a:p>
            <a:pPr algn="r" rtl="1"/>
            <a:r>
              <a:rPr lang="fa-IR" dirty="0" smtClean="0"/>
              <a:t>ماده هازارد در محیط در حد هشدار نمی باشد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10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8763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242887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391477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90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Personal Protective Equipment Respiratory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Contact lenses </a:t>
            </a:r>
            <a:r>
              <a:rPr lang="en-US" dirty="0"/>
              <a:t>cannot be worn with any respiratory protective equipment. </a:t>
            </a:r>
            <a:r>
              <a:rPr lang="en-US" dirty="0">
                <a:solidFill>
                  <a:srgbClr val="FF0000"/>
                </a:solidFill>
              </a:rPr>
              <a:t>Corrective eyeglass </a:t>
            </a:r>
            <a:r>
              <a:rPr lang="en-US" dirty="0"/>
              <a:t>lenses must be mounted inside the face mask of the </a:t>
            </a:r>
            <a:r>
              <a:rPr lang="en-US" dirty="0" smtClean="0"/>
              <a:t>PPE</a:t>
            </a:r>
          </a:p>
          <a:p>
            <a:r>
              <a:rPr lang="en-US" dirty="0" smtClean="0"/>
              <a:t>Fit test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dirty="0"/>
              <a:t>ooded </a:t>
            </a:r>
            <a:r>
              <a:rPr lang="en-US" dirty="0">
                <a:solidFill>
                  <a:schemeClr val="tx1"/>
                </a:solidFill>
              </a:rPr>
              <a:t>l</a:t>
            </a:r>
            <a:r>
              <a:rPr lang="en-US" dirty="0"/>
              <a:t>evel </a:t>
            </a: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owered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ir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urifying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espirators (PAPRs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r>
              <a:rPr lang="en-US" dirty="0"/>
              <a:t>that </a:t>
            </a:r>
            <a:r>
              <a:rPr lang="en-US" dirty="0">
                <a:solidFill>
                  <a:srgbClr val="FF0000"/>
                </a:solidFill>
              </a:rPr>
              <a:t>do not </a:t>
            </a:r>
            <a:r>
              <a:rPr lang="en-US" dirty="0"/>
              <a:t>require fit testing and allow individuals to wear their own eyeglasses within the hooded PAPR. This is the reason </a:t>
            </a:r>
          </a:p>
        </p:txBody>
      </p:sp>
    </p:spTree>
    <p:extLst>
      <p:ext uri="{BB962C8B-B14F-4D97-AF65-F5344CB8AC3E}">
        <p14:creationId xmlns:p14="http://schemas.microsoft.com/office/powerpoint/2010/main" val="19773832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6372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Self-contained breathing apparatus (SCBA) A/B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4" y="2362200"/>
            <a:ext cx="6768379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3" y="2286000"/>
            <a:ext cx="6768379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88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Supplied-air respirator (SAR)</a:t>
            </a:r>
            <a:br>
              <a:rPr lang="en-US" dirty="0" smtClean="0"/>
            </a:br>
            <a:r>
              <a:rPr lang="en-US" dirty="0" smtClean="0"/>
              <a:t>level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6781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77822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Air </a:t>
            </a:r>
            <a:r>
              <a:rPr lang="en-US" dirty="0"/>
              <a:t>purifying </a:t>
            </a:r>
            <a:r>
              <a:rPr lang="en-US" dirty="0" smtClean="0"/>
              <a:t>respirator</a:t>
            </a:r>
            <a:br>
              <a:rPr lang="en-US" dirty="0" smtClean="0"/>
            </a:br>
            <a:r>
              <a:rPr lang="en-US" dirty="0" smtClean="0"/>
              <a:t>level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92928"/>
            <a:ext cx="5715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87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components: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Identification of hazardous materials</a:t>
            </a:r>
          </a:p>
          <a:p>
            <a:r>
              <a:rPr lang="en-US" dirty="0" smtClean="0"/>
              <a:t>Exposure and contamination</a:t>
            </a:r>
          </a:p>
          <a:p>
            <a:r>
              <a:rPr lang="en-US" dirty="0" smtClean="0"/>
              <a:t>Hazardous material site operations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ersonal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rotective 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quipment</a:t>
            </a:r>
          </a:p>
          <a:p>
            <a:r>
              <a:rPr lang="en-US" dirty="0" smtClean="0"/>
              <a:t>Decontamination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17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Decontamination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major goal of the initial hazardous materials </a:t>
            </a:r>
            <a:r>
              <a:rPr lang="en-US" dirty="0" smtClean="0"/>
              <a:t>response</a:t>
            </a:r>
          </a:p>
          <a:p>
            <a:r>
              <a:rPr lang="en-US" dirty="0"/>
              <a:t>reducing absorption or exposure </a:t>
            </a:r>
            <a:r>
              <a:rPr lang="en-US" dirty="0" smtClean="0"/>
              <a:t>time</a:t>
            </a:r>
          </a:p>
          <a:p>
            <a:r>
              <a:rPr lang="en-US" dirty="0"/>
              <a:t> prevents secondary </a:t>
            </a:r>
            <a:r>
              <a:rPr lang="en-US" dirty="0" smtClean="0"/>
              <a:t>contamination</a:t>
            </a:r>
          </a:p>
          <a:p>
            <a:r>
              <a:rPr lang="en-US" dirty="0" smtClean="0"/>
              <a:t>Equipment</a:t>
            </a:r>
            <a:r>
              <a:rPr lang="en-US" dirty="0"/>
              <a:t>, the environment, and the entire area (</a:t>
            </a:r>
            <a:r>
              <a:rPr lang="en-US" dirty="0" err="1"/>
              <a:t>ie</a:t>
            </a:r>
            <a:r>
              <a:rPr lang="en-US" dirty="0"/>
              <a:t>, hot zone) may also be </a:t>
            </a:r>
            <a:r>
              <a:rPr lang="en-US" dirty="0" smtClean="0"/>
              <a:t>necessary</a:t>
            </a:r>
          </a:p>
          <a:p>
            <a:r>
              <a:rPr lang="en-US" dirty="0" smtClean="0"/>
              <a:t> </a:t>
            </a:r>
            <a:r>
              <a:rPr lang="en-US" dirty="0"/>
              <a:t>75% to 90% of contaminants may be removed simply by removing the victim’s clothing</a:t>
            </a:r>
          </a:p>
        </p:txBody>
      </p:sp>
    </p:spTree>
    <p:extLst>
      <p:ext uri="{BB962C8B-B14F-4D97-AF65-F5344CB8AC3E}">
        <p14:creationId xmlns:p14="http://schemas.microsoft.com/office/powerpoint/2010/main" val="2507701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2700" dirty="0"/>
              <a:t>حوادث رکنا: یک دستگاه خودروی نیسان حامل ۴۰ گالن پلاستیکی ۲۵ کیلویی مواد شیمیایی (پرمنگنات پتاسیم) در مسیر کندروی بزرگراه یاسینی آتش گرفت</a:t>
            </a:r>
            <a:r>
              <a:rPr lang="fa-IR" sz="2700" dirty="0" smtClean="0"/>
              <a:t>.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362200"/>
            <a:ext cx="7048500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61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Decontamination (cont..)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/>
              <a:t>using water to copiously irrigate the skin of a </a:t>
            </a:r>
            <a:r>
              <a:rPr lang="en-US" dirty="0" smtClean="0"/>
              <a:t>victims</a:t>
            </a:r>
            <a:endParaRPr lang="en-US" dirty="0"/>
          </a:p>
          <a:p>
            <a:r>
              <a:rPr lang="en-US" dirty="0" smtClean="0"/>
              <a:t>nonpolar </a:t>
            </a:r>
            <a:r>
              <a:rPr lang="en-US" dirty="0"/>
              <a:t>solvent, such as </a:t>
            </a:r>
            <a:r>
              <a:rPr lang="en-US" dirty="0" smtClean="0">
                <a:solidFill>
                  <a:srgbClr val="FFC000"/>
                </a:solidFill>
              </a:rPr>
              <a:t>toluene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mild liquid </a:t>
            </a:r>
            <a:r>
              <a:rPr lang="en-US" dirty="0" smtClean="0">
                <a:solidFill>
                  <a:srgbClr val="FF0000"/>
                </a:solidFill>
              </a:rPr>
              <a:t>detergent </a:t>
            </a:r>
            <a:r>
              <a:rPr lang="en-US" dirty="0"/>
              <a:t>is also </a:t>
            </a:r>
            <a:r>
              <a:rPr lang="en-US" dirty="0" smtClean="0"/>
              <a:t>necessary</a:t>
            </a:r>
          </a:p>
          <a:p>
            <a:r>
              <a:rPr lang="en-US" dirty="0" smtClean="0"/>
              <a:t> </a:t>
            </a:r>
            <a:r>
              <a:rPr lang="en-US" dirty="0"/>
              <a:t>0.5% hypochlorite solution.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22939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Decontamination (cont..)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en-US" dirty="0" smtClean="0"/>
              <a:t> </a:t>
            </a:r>
            <a:r>
              <a:rPr lang="fa-IR" dirty="0" smtClean="0"/>
              <a:t>شستشو با آب حجم زیاد/ فشار ملایم و کمی گرم باشد</a:t>
            </a:r>
          </a:p>
          <a:p>
            <a:pPr algn="r" rtl="1"/>
            <a:r>
              <a:rPr lang="fa-IR" dirty="0" smtClean="0"/>
              <a:t>شستشو از فرق سر تا نوک انگشت و با توجه به چینهای بدن</a:t>
            </a:r>
          </a:p>
          <a:p>
            <a:pPr algn="r" rtl="1"/>
            <a:r>
              <a:rPr lang="fa-IR" dirty="0" smtClean="0"/>
              <a:t>در صورت عدم دسترسی به آب پودر خنثی کننده و یا مالش ملایم با پارچه مد نظر باشد</a:t>
            </a:r>
          </a:p>
          <a:p>
            <a:pPr algn="r" rtl="1"/>
            <a:r>
              <a:rPr lang="fa-IR" dirty="0" smtClean="0"/>
              <a:t>آب کم با افزایش حلالیت برخی مواد هازارد باعث افزایش تاثیر آنها می شود</a:t>
            </a:r>
          </a:p>
          <a:p>
            <a:pPr algn="r" rtl="1"/>
            <a:r>
              <a:rPr lang="fa-IR" dirty="0" smtClean="0"/>
              <a:t>آلودگی زدایی داخلی داخلی با قرص ید یا پروس آبی در مواجهه با مواد رادیواکتیو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21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Scene Triage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Simple Triage and Rapid Treatment system (</a:t>
            </a:r>
            <a:r>
              <a:rPr lang="en-US" dirty="0" smtClean="0"/>
              <a:t>START)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7162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6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HAZARDOUS MATERIALS INCIDENT RESPONSE RULES AND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Prehospital</a:t>
            </a:r>
            <a:r>
              <a:rPr lang="en-US" dirty="0" smtClean="0"/>
              <a:t> </a:t>
            </a:r>
            <a:r>
              <a:rPr lang="en-US" dirty="0"/>
              <a:t>Hazardous Materials Emergency Response Team Composition, Organization, and Responsibilities </a:t>
            </a:r>
            <a:endParaRPr lang="en-US" dirty="0" smtClean="0"/>
          </a:p>
          <a:p>
            <a:r>
              <a:rPr lang="en-US" dirty="0"/>
              <a:t>Advanced Hazardous Materials </a:t>
            </a:r>
            <a:r>
              <a:rPr lang="en-US" dirty="0" smtClean="0"/>
              <a:t>Components</a:t>
            </a:r>
          </a:p>
          <a:p>
            <a:r>
              <a:rPr lang="en-US" dirty="0"/>
              <a:t>Hospital Responsibilities for Hazardous Materials Victims </a:t>
            </a:r>
          </a:p>
        </p:txBody>
      </p:sp>
    </p:spTree>
    <p:extLst>
      <p:ext uri="{BB962C8B-B14F-4D97-AF65-F5344CB8AC3E}">
        <p14:creationId xmlns:p14="http://schemas.microsoft.com/office/powerpoint/2010/main" val="40864791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Prehospital</a:t>
            </a:r>
            <a:r>
              <a:rPr lang="en-US" sz="2400" dirty="0"/>
              <a:t> Hazardous Materials Emergency Response Team Composition, Organization, and Responsibilities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First </a:t>
            </a:r>
            <a:r>
              <a:rPr lang="en-US" dirty="0"/>
              <a:t>Responder at the Awareness Level</a:t>
            </a:r>
          </a:p>
          <a:p>
            <a:r>
              <a:rPr lang="en-US" dirty="0"/>
              <a:t>First Responder at the Operational </a:t>
            </a:r>
            <a:r>
              <a:rPr lang="en-US" dirty="0" err="1"/>
              <a:t>Leve</a:t>
            </a:r>
            <a:endParaRPr lang="en-US" dirty="0"/>
          </a:p>
          <a:p>
            <a:r>
              <a:rPr lang="en-US" dirty="0"/>
              <a:t>Hazardous Materials Technician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97652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First Responder at the Awareness Level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باید ماده/مواد خطرناک را شناسایی نمایند</a:t>
            </a:r>
          </a:p>
          <a:p>
            <a:pPr algn="r" rtl="1"/>
            <a:r>
              <a:rPr lang="fa-IR" dirty="0" smtClean="0"/>
              <a:t>بتوانند از خود محافظت کنند</a:t>
            </a:r>
          </a:p>
          <a:p>
            <a:pPr algn="r" rtl="1"/>
            <a:r>
              <a:rPr lang="fa-IR" dirty="0" smtClean="0"/>
              <a:t>منطقه آلوده را شناسایی و محدود سازند</a:t>
            </a:r>
          </a:p>
          <a:p>
            <a:pPr algn="r" rtl="1"/>
            <a:r>
              <a:rPr lang="fa-IR" dirty="0" smtClean="0"/>
              <a:t>با تیم تخصصی تماس گرفته و اطلاع رسانی مناسب کنند</a:t>
            </a:r>
          </a:p>
          <a:p>
            <a:pPr algn="r" rtl="1"/>
            <a:r>
              <a:rPr lang="fa-IR" dirty="0" smtClean="0"/>
              <a:t>خود  در موقعیت امن قرار گرفته و مانع تقرب مردم به ناحیه خطر شوند</a:t>
            </a:r>
          </a:p>
          <a:p>
            <a:pPr algn="r" rtl="1"/>
            <a:r>
              <a:rPr lang="fa-IR" dirty="0" smtClean="0"/>
              <a:t>بیشتر کارکنان </a:t>
            </a:r>
            <a:r>
              <a:rPr lang="en-US" dirty="0" smtClean="0"/>
              <a:t>EMS</a:t>
            </a:r>
            <a:r>
              <a:rPr lang="fa-IR" dirty="0" smtClean="0"/>
              <a:t> در این دسته قرار می گیرند.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7249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Responder at the Operational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en-US" dirty="0" smtClean="0"/>
          </a:p>
          <a:p>
            <a:pPr algn="r" rtl="1"/>
            <a:r>
              <a:rPr lang="fa-IR" dirty="0" smtClean="0"/>
              <a:t>علاوه بر مهارتهای پیش گفته گروه آگاه ساز، در محافظت یا رفع آلودگی انسانها/تجهیزات و محیط تبحر دارند.</a:t>
            </a:r>
          </a:p>
          <a:p>
            <a:pPr algn="r" rtl="1"/>
            <a:r>
              <a:rPr lang="fa-IR" dirty="0" smtClean="0"/>
              <a:t>مانع انتشار بیشتر ماده خطرناک می شوند</a:t>
            </a:r>
          </a:p>
          <a:p>
            <a:pPr algn="r" rtl="1"/>
            <a:r>
              <a:rPr lang="fa-IR" dirty="0" smtClean="0"/>
              <a:t> توانایی جداسازی محلهای داغ / گرم.. را دارند</a:t>
            </a:r>
          </a:p>
          <a:p>
            <a:pPr algn="r" rtl="1"/>
            <a:r>
              <a:rPr lang="fa-IR" dirty="0" smtClean="0"/>
              <a:t>داخل منطقه داغ فعالیت نمی کنند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59823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Hazardous Materials Technician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/>
              <a:t>علاوه بر مهارتهای دو گروه قبل:</a:t>
            </a:r>
          </a:p>
          <a:p>
            <a:pPr algn="r" rtl="1"/>
            <a:r>
              <a:rPr lang="fa-IR" dirty="0" smtClean="0"/>
              <a:t>ماهر در استفاده از </a:t>
            </a:r>
            <a:r>
              <a:rPr lang="en-US" dirty="0" smtClean="0"/>
              <a:t>PPE</a:t>
            </a:r>
            <a:r>
              <a:rPr lang="fa-IR" dirty="0" smtClean="0"/>
              <a:t> سطوح مختلف</a:t>
            </a:r>
          </a:p>
          <a:p>
            <a:pPr algn="r" rtl="1"/>
            <a:r>
              <a:rPr lang="fa-IR" dirty="0" smtClean="0"/>
              <a:t>در استفاده از وسایل آشکارساز متبحرند</a:t>
            </a:r>
          </a:p>
          <a:p>
            <a:pPr algn="r" rtl="1"/>
            <a:r>
              <a:rPr lang="fa-IR" dirty="0" smtClean="0"/>
              <a:t>ماهر در بکارگیری روشهای تحدید تاثیر مخرب </a:t>
            </a:r>
            <a:r>
              <a:rPr lang="en-US" dirty="0"/>
              <a:t>hazmat </a:t>
            </a:r>
            <a:r>
              <a:rPr lang="fa-IR" dirty="0" smtClean="0"/>
              <a:t>می باشند</a:t>
            </a:r>
          </a:p>
          <a:p>
            <a:pPr algn="r" rtl="1"/>
            <a:r>
              <a:rPr lang="fa-IR" dirty="0" smtClean="0"/>
              <a:t>توانمند در پاکسازی / امداد مصدومین/ انتخاب روش عملکرد/ بکارگیری تجهیزات خاص منطقه داغ و آشنا با خواص </a:t>
            </a:r>
            <a:r>
              <a:rPr lang="en-US" dirty="0" smtClean="0"/>
              <a:t>hazmat </a:t>
            </a:r>
            <a:r>
              <a:rPr lang="fa-IR" dirty="0" smtClean="0"/>
              <a:t> مختلف می باشند.</a:t>
            </a:r>
          </a:p>
          <a:p>
            <a:pPr algn="r" rtl="1"/>
            <a:r>
              <a:rPr lang="fa-IR" dirty="0" smtClean="0"/>
              <a:t>این افراد در منطقه داغ فعالیت می کنند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34488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Advanced Hazardous Materials </a:t>
            </a:r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Advanced Hazardous Materials </a:t>
            </a:r>
            <a:r>
              <a:rPr lang="en-US" dirty="0" smtClean="0"/>
              <a:t>Providers</a:t>
            </a:r>
          </a:p>
          <a:p>
            <a:r>
              <a:rPr lang="en-US" dirty="0"/>
              <a:t>Patient Care Responsibilities of the </a:t>
            </a:r>
            <a:r>
              <a:rPr lang="en-US" dirty="0" err="1"/>
              <a:t>Prehospital</a:t>
            </a:r>
            <a:r>
              <a:rPr lang="en-US" dirty="0"/>
              <a:t> Decontamination Team and the Hazardous Materials Entry </a:t>
            </a:r>
            <a:r>
              <a:rPr lang="en-US" dirty="0" smtClean="0"/>
              <a:t>Team</a:t>
            </a:r>
          </a:p>
          <a:p>
            <a:r>
              <a:rPr lang="en-US" dirty="0"/>
              <a:t>Patient Care Responsibilities of Emergency Medical Services Providers at Hazardous Materials Incidents</a:t>
            </a:r>
          </a:p>
        </p:txBody>
      </p:sp>
    </p:spTree>
    <p:extLst>
      <p:ext uri="{BB962C8B-B14F-4D97-AF65-F5344CB8AC3E}">
        <p14:creationId xmlns:p14="http://schemas.microsoft.com/office/powerpoint/2010/main" val="225376582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Advanced Hazardous Materials </a:t>
            </a:r>
            <a:r>
              <a:rPr lang="en-US" dirty="0" smtClean="0"/>
              <a:t>Providers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تکنسینهای اورژانس عضو تیم واکنش سریع </a:t>
            </a:r>
            <a:r>
              <a:rPr lang="en-US" dirty="0"/>
              <a:t>hazmat</a:t>
            </a:r>
            <a:r>
              <a:rPr lang="fa-IR" dirty="0" smtClean="0"/>
              <a:t> باید با علایم و نشانه های مواجهه با هازمت آشنا و ماهر در انتخاب و تجویز آنتی دوت باشند.</a:t>
            </a:r>
          </a:p>
          <a:p>
            <a:pPr algn="r" rtl="1"/>
            <a:r>
              <a:rPr lang="fa-IR" dirty="0" smtClean="0"/>
              <a:t>غیر از وظایف عمومی در بحران ، مسئول امداد تکنسینهای </a:t>
            </a:r>
            <a:r>
              <a:rPr lang="en-US" dirty="0" smtClean="0"/>
              <a:t>Hazmat</a:t>
            </a:r>
            <a:r>
              <a:rPr lang="fa-IR" dirty="0" smtClean="0"/>
              <a:t> نیز بوده و شروع عملیات گروه اخیر در منطقه داغ منوط به حضور تکنسینهای ماهر اورژانس همراه تجهیزات امدادی و کیف آنتی دوت ها در صحنه حادثه می باشد </a:t>
            </a:r>
            <a:r>
              <a:rPr lang="en-US" dirty="0" smtClean="0"/>
              <a:t>warm  z.)</a:t>
            </a:r>
            <a:r>
              <a:rPr lang="fa-IR" dirty="0" smtClean="0"/>
              <a:t>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855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 dirty="0">
                <a:hlinkClick r:id="rId2"/>
              </a:rPr>
              <a:t>نشت مواد شیمیایی نیترات در شهرصنعتی البرز/ 11 نفر مصدوم </a:t>
            </a:r>
            <a:r>
              <a:rPr lang="fa-IR" b="1" dirty="0" smtClean="0">
                <a:hlinkClick r:id="rId2"/>
              </a:rPr>
              <a:t>شدند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6781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6236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/>
              <a:t>Patient Care Responsibilities of the </a:t>
            </a:r>
            <a:r>
              <a:rPr lang="en-US" sz="2700" dirty="0" err="1"/>
              <a:t>Prehospital</a:t>
            </a:r>
            <a:r>
              <a:rPr lang="en-US" sz="2700" dirty="0"/>
              <a:t> Decontamination Team and the Hazardous Materials Entry </a:t>
            </a:r>
            <a:r>
              <a:rPr lang="en-US" sz="2700" dirty="0" smtClean="0"/>
              <a:t>Team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/>
              <a:t>تیم رفع آلودگی مصدوم  حمل شده از منطقه داغ را در ورودی دالان رفع آلودگی واقع در منطقه گرم تحویل گرفته و پس از اطمینان از آلودگی زدایی کامل و موثر به نقطه کنترلی واقع در ورودی دالان به منطقه سرد تحویل می دهند .</a:t>
            </a:r>
          </a:p>
          <a:p>
            <a:pPr algn="r" rtl="1"/>
            <a:r>
              <a:rPr lang="fa-IR" dirty="0" smtClean="0"/>
              <a:t>حضور تیم پزشکی عضو </a:t>
            </a:r>
            <a:r>
              <a:rPr lang="en-US" dirty="0"/>
              <a:t>hazmat </a:t>
            </a:r>
            <a:r>
              <a:rPr lang="fa-IR" dirty="0" smtClean="0"/>
              <a:t> در وحله اول بدلیل حفظ سلامت و امداد احتمالی به تکنسینهای </a:t>
            </a:r>
            <a:r>
              <a:rPr lang="en-US" dirty="0"/>
              <a:t>hazmat </a:t>
            </a:r>
            <a:r>
              <a:rPr lang="fa-IR" dirty="0" smtClean="0"/>
              <a:t> می باشد</a:t>
            </a:r>
          </a:p>
          <a:p>
            <a:pPr algn="r" rtl="1"/>
            <a:r>
              <a:rPr lang="fa-IR" dirty="0" smtClean="0"/>
              <a:t>تیم پزشکی با بررسی وضعیت تکنسین هازمت قبل از ورود به منطقه داغ و مجوز ورود به وی مسول امداد به او در منطقه داغ بوده و با بررسی سلامتی به هنگام خروج کلیه موارد را در فورم مربوطه ثبت می نماید</a:t>
            </a:r>
          </a:p>
          <a:p>
            <a:pPr algn="r" rtl="1"/>
            <a:r>
              <a:rPr lang="fa-IR" dirty="0" smtClean="0"/>
              <a:t>در برخی سیستمها تیم کار آزموده پزشکی وارد منطقه داغ می شود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68722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Patient Care Responsibilities of Emergency Medical Services Providers at Hazardous Materials </a:t>
            </a:r>
            <a:r>
              <a:rPr lang="en-US" sz="2800" dirty="0" smtClean="0"/>
              <a:t>Incidents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/>
              <a:t>تکنسینهای </a:t>
            </a:r>
            <a:r>
              <a:rPr lang="en-US" dirty="0" smtClean="0"/>
              <a:t>EMS</a:t>
            </a:r>
            <a:r>
              <a:rPr lang="fa-IR" dirty="0" smtClean="0"/>
              <a:t> که جزء تیم هازمت نمی باشند با رعایت جهت باد و سرازیری به محل تقرب کرده و در منطقه سرد منتظر دستورات فرمانده صحنه می مانند</a:t>
            </a:r>
          </a:p>
          <a:p>
            <a:pPr algn="r" rtl="1"/>
            <a:r>
              <a:rPr lang="fa-IR" dirty="0" smtClean="0"/>
              <a:t>مصدومینی که رفع آلودگی شده را تحویل و پس از تریاژ و اقدامات درمانی ضروری به پست درمانی از  پیش تعیین شده یا بیمارستان انتقال می دهند.</a:t>
            </a:r>
          </a:p>
          <a:p>
            <a:pPr algn="r" rtl="1"/>
            <a:r>
              <a:rPr lang="fa-IR" dirty="0" smtClean="0"/>
              <a:t>کلیه کارکنان اورژانس در صحنه باید دارای دستورالعمل پاسخ سریع به حادثه هازمت و پروتکل های درمانی مربوطه باشند.</a:t>
            </a:r>
          </a:p>
          <a:p>
            <a:pPr algn="r" rtl="1"/>
            <a:r>
              <a:rPr lang="fa-IR" dirty="0" smtClean="0"/>
              <a:t>بهنگام انتقال مصدوم به مرکز درمانی می بایست در اسرع وقت با اورژانس مرکز تماس برقرار کند.</a:t>
            </a:r>
          </a:p>
          <a:p>
            <a:pPr marL="6858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04637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Hospital Responsibilities for Hazardous Materials Victims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/>
              <a:t>پزشک و کارکنان اورژانس بیمارستانی باید در اسرع وقت به منظور امادگی هر چه بهتر در جریان نوع حادثه/ نوع </a:t>
            </a:r>
            <a:r>
              <a:rPr lang="en-US" dirty="0"/>
              <a:t>hazmat </a:t>
            </a:r>
            <a:r>
              <a:rPr lang="fa-IR" dirty="0" smtClean="0"/>
              <a:t> / تعداد تخمینی قربانیان/ وضعیت مصدومین در حال انتقال قرار گیرند</a:t>
            </a:r>
          </a:p>
          <a:p>
            <a:pPr algn="r" rtl="1"/>
            <a:r>
              <a:rPr lang="fa-IR" dirty="0" smtClean="0"/>
              <a:t>هر مرکز درمانی باید با یک مرکز تخصصی مربوطه در تماس و مشاوره باشد</a:t>
            </a:r>
          </a:p>
          <a:p>
            <a:pPr algn="r" rtl="1"/>
            <a:r>
              <a:rPr lang="fa-IR" dirty="0" smtClean="0"/>
              <a:t>باید تعدادی از کارکنان اشنا به دستورالعملهای مربوطه بوده و ماهر در استفاده از </a:t>
            </a:r>
            <a:r>
              <a:rPr lang="en-US" dirty="0" smtClean="0"/>
              <a:t>PPE</a:t>
            </a:r>
            <a:r>
              <a:rPr lang="fa-IR" dirty="0" smtClean="0"/>
              <a:t> و آلودگی زدایی باشند</a:t>
            </a:r>
          </a:p>
          <a:p>
            <a:pPr algn="r" rtl="1"/>
            <a:r>
              <a:rPr lang="fa-IR" dirty="0" smtClean="0"/>
              <a:t>تشخیص زمان ورود مصدومین مشکوک به آلودگی به داخل قسمت درمانی بیمارستان بر عهده پزشک اورژانس می باشد. </a:t>
            </a:r>
            <a:r>
              <a:rPr lang="en-US" dirty="0" smtClean="0"/>
              <a:t>Risk- Benefit)</a:t>
            </a:r>
            <a:r>
              <a:rPr lang="fa-IR" dirty="0" smtClean="0"/>
              <a:t>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371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تاریخچه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Low" rtl="1"/>
            <a:endParaRPr lang="fa-IR" dirty="0" smtClean="0"/>
          </a:p>
          <a:p>
            <a:pPr algn="justLow" rtl="1"/>
            <a:r>
              <a:rPr lang="fa-IR" dirty="0" smtClean="0"/>
              <a:t>در سال 94 بدنبال انتشار ویروس کرونا در مراسم حج عمره و ایجاد تلفات انسانی در کشورهای مسلمان با اقدامات به موقع وزارت بهداشت و درمان کشور  و دانشگاههای علوم پزشکی تابعه ،متاسفانه تعداد اندکی از هموطنان عزیزمان فوت شدند.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15549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پرونده" ma:contentTypeID="0x010100DCA636F8DF783E4EBCA60F89EABF99FD" ma:contentTypeVersion="0" ma:contentTypeDescription="یک سند جدید ایجاد کنید." ma:contentTypeScope="" ma:versionID="58c3e40c6635c65e17bcfc4b4274b39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223b8a6329a8b2c022948cbb2779ce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محتویات"/>
        <xsd:element ref="dc:title" minOccurs="0" maxOccurs="1" ma:index="4" ma:displayName="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550962-43B5-4775-9E3E-FADE9E822FC0}">
  <ds:schemaRefs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FB20272-DEAA-401E-BA8D-BE2EFC6282D3}"/>
</file>

<file path=customXml/itemProps3.xml><?xml version="1.0" encoding="utf-8"?>
<ds:datastoreItem xmlns:ds="http://schemas.openxmlformats.org/officeDocument/2006/customXml" ds:itemID="{FFE1AF82-0DB5-4C37-A692-86B4571A6C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1248</TotalTime>
  <Words>2770</Words>
  <Application>Microsoft Office PowerPoint</Application>
  <PresentationFormat>On-screen Show (4:3)</PresentationFormat>
  <Paragraphs>297</Paragraphs>
  <Slides>82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9" baseType="lpstr">
      <vt:lpstr>Arial</vt:lpstr>
      <vt:lpstr>Calibri</vt:lpstr>
      <vt:lpstr>Tahoma</vt:lpstr>
      <vt:lpstr>Trebuchet MS</vt:lpstr>
      <vt:lpstr>Wingdings</vt:lpstr>
      <vt:lpstr>Wingdings 3</vt:lpstr>
      <vt:lpstr>Facet</vt:lpstr>
      <vt:lpstr>مدیریت پیش بیمارستانی حوادث شیمیایی</vt:lpstr>
      <vt:lpstr>تاریخچه </vt:lpstr>
      <vt:lpstr>تاریخچه جنگ تحمیلی</vt:lpstr>
      <vt:lpstr>تاریخچه ادامه</vt:lpstr>
      <vt:lpstr>تاریخچه ادامه</vt:lpstr>
      <vt:lpstr>بمباران شیمیایی سردشت</vt:lpstr>
      <vt:lpstr>حوادث رکنا: یک دستگاه خودروی نیسان حامل ۴۰ گالن پلاستیکی ۲۵ کیلویی مواد شیمیایی (پرمنگنات پتاسیم) در مسیر کندروی بزرگراه یاسینی آتش گرفت.</vt:lpstr>
      <vt:lpstr>نشت مواد شیمیایی نیترات در شهرصنعتی البرز/ 11 نفر مصدوم شدند</vt:lpstr>
      <vt:lpstr>تاریخچه</vt:lpstr>
      <vt:lpstr>Hazardus materials incident response   </vt:lpstr>
      <vt:lpstr>شیمیایی بیولوزیک رادیولوژیک</vt:lpstr>
      <vt:lpstr> Hazardous Incident:</vt:lpstr>
      <vt:lpstr>متغیر های اساسی در برنامه پاسخ حوادث Hazmat</vt:lpstr>
      <vt:lpstr>اهم ماموریت ها در برنامه پاسخ حوادث خطیر</vt:lpstr>
      <vt:lpstr> تصادف تانکر سوخت قربانیان آتش سوزی انفجار (تروریستی)</vt:lpstr>
      <vt:lpstr>تیم آموزش دیده و ماهر که با برنامه از پیش تمرین شده و هدفمند تحت نظر فرماندهی سانحه اقدام می نمایند </vt:lpstr>
      <vt:lpstr>Disaster management and response</vt:lpstr>
      <vt:lpstr>PowerPoint Presentation</vt:lpstr>
      <vt:lpstr>Disaster management and response (planning phase)</vt:lpstr>
      <vt:lpstr>Disaster management and response  (response phase)</vt:lpstr>
      <vt:lpstr>حضور نیروها و مدیران به همراه تجهیزات و وسایل نقلیه گوناگون در سطوح محلی / استانی / کشوری باعث ایجاد هرج و مرج و عدم هماهنگی شده که علاوه بر کاهش کارایی و افزایش تلفات و صدمات باعث انتشار بیشتر آلودگی می گردد. </vt:lpstr>
      <vt:lpstr>Disaster management and response (Mitigation- فرونشانی )</vt:lpstr>
      <vt:lpstr>Disaster management and response (recovery phase)</vt:lpstr>
      <vt:lpstr>Incidence Command System</vt:lpstr>
      <vt:lpstr>نکته</vt:lpstr>
      <vt:lpstr>Response components:</vt:lpstr>
      <vt:lpstr>Cont...</vt:lpstr>
      <vt:lpstr>Identification of hazardous materials</vt:lpstr>
      <vt:lpstr>Identification of hazardous materials  (cont…)</vt:lpstr>
      <vt:lpstr>Identification of hazardous materials  (cont…(</vt:lpstr>
      <vt:lpstr>Identification of hazardous materials  (con…)</vt:lpstr>
      <vt:lpstr>Identification of hazardous materials  (con…)</vt:lpstr>
      <vt:lpstr>National Fire Protection Association 704</vt:lpstr>
      <vt:lpstr>Hazmat Toxidrom</vt:lpstr>
      <vt:lpstr>PowerPoint Presentation</vt:lpstr>
      <vt:lpstr>Exposure and Contamination </vt:lpstr>
      <vt:lpstr>Primary exposure</vt:lpstr>
      <vt:lpstr>Secondary exposure</vt:lpstr>
      <vt:lpstr>PowerPoint Presentation</vt:lpstr>
      <vt:lpstr>PowerPoint Presentation</vt:lpstr>
      <vt:lpstr>Response components:</vt:lpstr>
      <vt:lpstr>Hazardous material site operations</vt:lpstr>
      <vt:lpstr>Nomenclatures of Hazardous material scene control zones</vt:lpstr>
      <vt:lpstr>Hot zone</vt:lpstr>
      <vt:lpstr>Warm zone</vt:lpstr>
      <vt:lpstr>Cold (support) zone</vt:lpstr>
      <vt:lpstr>PowerPoint Presentation</vt:lpstr>
      <vt:lpstr>PowerPoint Presentation</vt:lpstr>
      <vt:lpstr>PowerPoint Presentation</vt:lpstr>
      <vt:lpstr>Personal Protective Equipment </vt:lpstr>
      <vt:lpstr>Personal Protective Equipment</vt:lpstr>
      <vt:lpstr>فواید PPE : محافظت در برابر Hazmat و تروما</vt:lpstr>
      <vt:lpstr>اعضای تیم Hazmat باید در موارد زیر ماهر شوند:</vt:lpstr>
      <vt:lpstr>PPE level A</vt:lpstr>
      <vt:lpstr>PowerPoint Presentation</vt:lpstr>
      <vt:lpstr>PPE level B</vt:lpstr>
      <vt:lpstr>PowerPoint Presentation</vt:lpstr>
      <vt:lpstr>PPE level C</vt:lpstr>
      <vt:lpstr>PowerPoint Presentation</vt:lpstr>
      <vt:lpstr>PowerPoint Presentation</vt:lpstr>
      <vt:lpstr>PPE level D</vt:lpstr>
      <vt:lpstr>PowerPoint Presentation</vt:lpstr>
      <vt:lpstr>Personal Protective Equipment Respiratory Protection</vt:lpstr>
      <vt:lpstr>PowerPoint Presentation</vt:lpstr>
      <vt:lpstr>Self-contained breathing apparatus (SCBA) A/B</vt:lpstr>
      <vt:lpstr>Supplied-air respirator (SAR) level B</vt:lpstr>
      <vt:lpstr>Air purifying respirator level C</vt:lpstr>
      <vt:lpstr>Response components:</vt:lpstr>
      <vt:lpstr>Decontamination</vt:lpstr>
      <vt:lpstr>Decontamination (cont..)</vt:lpstr>
      <vt:lpstr>Decontamination (cont..)</vt:lpstr>
      <vt:lpstr>Scene Triage  Simple Triage and Rapid Treatment system (START)</vt:lpstr>
      <vt:lpstr>HAZARDOUS MATERIALS INCIDENT RESPONSE RULES AND STANDARD</vt:lpstr>
      <vt:lpstr>Prehospital Hazardous Materials Emergency Response Team Composition, Organization, and Responsibilities </vt:lpstr>
      <vt:lpstr>First Responder at the Awareness Level </vt:lpstr>
      <vt:lpstr>First Responder at the Operational Level</vt:lpstr>
      <vt:lpstr>Hazardous Materials Technician</vt:lpstr>
      <vt:lpstr>Advanced Hazardous Materials Components</vt:lpstr>
      <vt:lpstr>Advanced Hazardous Materials Providers</vt:lpstr>
      <vt:lpstr>Patient Care Responsibilities of the Prehospital Decontamination Team and the Hazardous Materials Entry Team</vt:lpstr>
      <vt:lpstr>Patient Care Responsibilities of Emergency Medical Services Providers at Hazardous Materials Incidents</vt:lpstr>
      <vt:lpstr>Hospital Responsibilities for Hazardous Materials Victims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مدیریت پیش بیمارستانی حوادث شیمیایی</dc:title>
  <dc:creator>Lenovo</dc:creator>
  <cp:lastModifiedBy>Amir Sedighi</cp:lastModifiedBy>
  <cp:revision>145</cp:revision>
  <dcterms:created xsi:type="dcterms:W3CDTF">2019-09-20T06:10:02Z</dcterms:created>
  <dcterms:modified xsi:type="dcterms:W3CDTF">2020-08-03T03:09:02Z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0x010100DCA636F8DF783E4EBCA60F89EABF99FD</vt:lpwstr>
  </property>
</Properties>
</file>